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5" roundtripDataSignature="AMtx7mjH9OdjazSzcCYG+6BIVlQ/2D+b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customschemas.google.com/relationships/presentationmetadata" Target="metadata"/><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B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f5f189e35f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g2f5f189e35f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6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6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5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5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5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9"/>
          <p:cNvSpPr/>
          <p:nvPr>
            <p:ph idx="2" type="pic"/>
          </p:nvPr>
        </p:nvSpPr>
        <p:spPr>
          <a:xfrm>
            <a:off x="5183188" y="987425"/>
            <a:ext cx="6172200" cy="4873625"/>
          </a:xfrm>
          <a:prstGeom prst="rect">
            <a:avLst/>
          </a:prstGeom>
          <a:noFill/>
          <a:ln>
            <a:noFill/>
          </a:ln>
        </p:spPr>
      </p:sp>
      <p:sp>
        <p:nvSpPr>
          <p:cNvPr id="68" name="Google Shape;68;p5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B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l-B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s://defeniks.com/?page_id=52" TargetMode="External"/><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19.png"/><Relationship Id="rId6" Type="http://schemas.openxmlformats.org/officeDocument/2006/relationships/image" Target="../media/image17.png"/><Relationship Id="rId7"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3247052"/>
            <a:ext cx="9144000" cy="71077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Arial"/>
              <a:buNone/>
            </a:pPr>
            <a:r>
              <a:rPr lang="nl-BE">
                <a:solidFill>
                  <a:schemeClr val="lt1"/>
                </a:solidFill>
                <a:latin typeface="Arial"/>
                <a:ea typeface="Arial"/>
                <a:cs typeface="Arial"/>
                <a:sym typeface="Arial"/>
              </a:rPr>
              <a:t>Infoavond (nieuwe) ouders</a:t>
            </a:r>
            <a:endParaRPr/>
          </a:p>
        </p:txBody>
      </p:sp>
      <p:sp>
        <p:nvSpPr>
          <p:cNvPr id="89" name="Google Shape;89;p1"/>
          <p:cNvSpPr txBox="1"/>
          <p:nvPr>
            <p:ph idx="1" type="subTitle"/>
          </p:nvPr>
        </p:nvSpPr>
        <p:spPr>
          <a:xfrm>
            <a:off x="1524000" y="4355064"/>
            <a:ext cx="9144000" cy="60182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nl-BE">
                <a:solidFill>
                  <a:schemeClr val="lt1"/>
                </a:solidFill>
                <a:latin typeface="Arial"/>
                <a:ea typeface="Arial"/>
                <a:cs typeface="Arial"/>
                <a:sym typeface="Arial"/>
              </a:rPr>
              <a:t>Scoutsjaar 2024-2025</a:t>
            </a:r>
            <a:endParaRPr/>
          </a:p>
        </p:txBody>
      </p:sp>
      <p:pic>
        <p:nvPicPr>
          <p:cNvPr id="90" name="Google Shape;90;p1"/>
          <p:cNvPicPr preferRelativeResize="0"/>
          <p:nvPr/>
        </p:nvPicPr>
        <p:blipFill rotWithShape="1">
          <a:blip r:embed="rId3">
            <a:alphaModFix/>
          </a:blip>
          <a:srcRect b="0" l="0" r="0" t="0"/>
          <a:stretch/>
        </p:blipFill>
        <p:spPr>
          <a:xfrm>
            <a:off x="5112420" y="634938"/>
            <a:ext cx="1960184" cy="1913969"/>
          </a:xfrm>
          <a:prstGeom prst="rect">
            <a:avLst/>
          </a:prstGeom>
          <a:noFill/>
          <a:ln>
            <a:noFill/>
          </a:ln>
        </p:spPr>
      </p:pic>
      <p:pic>
        <p:nvPicPr>
          <p:cNvPr id="91" name="Google Shape;91;p1"/>
          <p:cNvPicPr preferRelativeResize="0"/>
          <p:nvPr/>
        </p:nvPicPr>
        <p:blipFill rotWithShape="1">
          <a:blip r:embed="rId4">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151" name="Shape 151"/>
        <p:cNvGrpSpPr/>
        <p:nvPr/>
      </p:nvGrpSpPr>
      <p:grpSpPr>
        <a:xfrm>
          <a:off x="0" y="0"/>
          <a:ext cx="0" cy="0"/>
          <a:chOff x="0" y="0"/>
          <a:chExt cx="0" cy="0"/>
        </a:xfrm>
      </p:grpSpPr>
      <p:sp>
        <p:nvSpPr>
          <p:cNvPr id="152" name="Google Shape;15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600"/>
              <a:buFont typeface="Calibri"/>
              <a:buNone/>
            </a:pPr>
            <a:r>
              <a:rPr lang="nl-BE" sz="6600">
                <a:solidFill>
                  <a:schemeClr val="lt1"/>
                </a:solidFill>
              </a:rPr>
              <a:t>TAKWERKING</a:t>
            </a:r>
            <a:endParaRPr/>
          </a:p>
        </p:txBody>
      </p:sp>
      <p:sp>
        <p:nvSpPr>
          <p:cNvPr id="153" name="Google Shape;153;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76200" lvl="1" marL="685800" rtl="0" algn="l">
              <a:lnSpc>
                <a:spcPct val="90000"/>
              </a:lnSpc>
              <a:spcBef>
                <a:spcPts val="0"/>
              </a:spcBef>
              <a:spcAft>
                <a:spcPts val="0"/>
              </a:spcAft>
              <a:buClr>
                <a:schemeClr val="dk1"/>
              </a:buClr>
              <a:buSzPts val="2400"/>
              <a:buNone/>
            </a:pPr>
            <a:r>
              <a:t/>
            </a:r>
            <a:endParaRPr>
              <a:solidFill>
                <a:schemeClr val="lt1"/>
              </a:solidFill>
            </a:endParaRPr>
          </a:p>
        </p:txBody>
      </p:sp>
      <p:pic>
        <p:nvPicPr>
          <p:cNvPr id="154" name="Google Shape;154;p10"/>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158" name="Shape 158"/>
        <p:cNvGrpSpPr/>
        <p:nvPr/>
      </p:nvGrpSpPr>
      <p:grpSpPr>
        <a:xfrm>
          <a:off x="0" y="0"/>
          <a:ext cx="0" cy="0"/>
          <a:chOff x="0" y="0"/>
          <a:chExt cx="0" cy="0"/>
        </a:xfrm>
      </p:grpSpPr>
      <p:sp>
        <p:nvSpPr>
          <p:cNvPr id="159" name="Google Shape;15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Takken</a:t>
            </a:r>
            <a:endParaRPr/>
          </a:p>
        </p:txBody>
      </p:sp>
      <p:sp>
        <p:nvSpPr>
          <p:cNvPr id="160" name="Google Shape;160;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nl-BE">
                <a:solidFill>
                  <a:schemeClr val="lt1"/>
                </a:solidFill>
              </a:rPr>
              <a:t>Bevers (‘18-’17)</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Welpen (‘16-’15)</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Wolven(‘14-’13)</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Jongverkenners – jonggidsen (’12-’11)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Verkenners – gidsen (‘10-’09)</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Seniors (‘08)</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Leiding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Stam </a:t>
            </a:r>
            <a:endParaRPr/>
          </a:p>
        </p:txBody>
      </p:sp>
      <p:pic>
        <p:nvPicPr>
          <p:cNvPr id="161" name="Google Shape;161;p11"/>
          <p:cNvPicPr preferRelativeResize="0"/>
          <p:nvPr/>
        </p:nvPicPr>
        <p:blipFill rotWithShape="1">
          <a:blip r:embed="rId3">
            <a:alphaModFix/>
          </a:blip>
          <a:srcRect b="0" l="0" r="0" t="0"/>
          <a:stretch/>
        </p:blipFill>
        <p:spPr>
          <a:xfrm>
            <a:off x="6760809" y="2620550"/>
            <a:ext cx="5232244" cy="341365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165" name="Shape 165"/>
        <p:cNvGrpSpPr/>
        <p:nvPr/>
      </p:nvGrpSpPr>
      <p:grpSpPr>
        <a:xfrm>
          <a:off x="0" y="0"/>
          <a:ext cx="0" cy="0"/>
          <a:chOff x="0" y="0"/>
          <a:chExt cx="0" cy="0"/>
        </a:xfrm>
      </p:grpSpPr>
      <p:sp>
        <p:nvSpPr>
          <p:cNvPr id="166" name="Google Shape;16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Takken </a:t>
            </a:r>
            <a:endParaRPr/>
          </a:p>
        </p:txBody>
      </p:sp>
      <p:sp>
        <p:nvSpPr>
          <p:cNvPr id="167" name="Google Shape;167;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nl-BE">
                <a:solidFill>
                  <a:schemeClr val="lt1"/>
                </a:solidFill>
              </a:rPr>
              <a:t>Takken zijn leeftijdsgroepen</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Houdt geen rekening met klas, blijven zitten, ontwikkelingsniveau, vriendjes in andere tak…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Ouderen helpen de jongeren</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Peer – learning</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Activiteiten afgestemd op noden en interesses leeftijdsgroep</a:t>
            </a:r>
            <a:endParaRPr/>
          </a:p>
        </p:txBody>
      </p:sp>
      <p:pic>
        <p:nvPicPr>
          <p:cNvPr id="168" name="Google Shape;168;p12"/>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172" name="Shape 172"/>
        <p:cNvGrpSpPr/>
        <p:nvPr/>
      </p:nvGrpSpPr>
      <p:grpSpPr>
        <a:xfrm>
          <a:off x="0" y="0"/>
          <a:ext cx="0" cy="0"/>
          <a:chOff x="0" y="0"/>
          <a:chExt cx="0" cy="0"/>
        </a:xfrm>
      </p:grpSpPr>
      <p:sp>
        <p:nvSpPr>
          <p:cNvPr id="173" name="Google Shape;173;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Bevers (6 - 7 jaar)</a:t>
            </a:r>
            <a:endParaRPr/>
          </a:p>
        </p:txBody>
      </p:sp>
      <p:sp>
        <p:nvSpPr>
          <p:cNvPr id="174" name="Google Shape;174;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nl-BE">
                <a:solidFill>
                  <a:schemeClr val="lt1"/>
                </a:solidFill>
              </a:rPr>
              <a:t>Kinderen zijn op zichzelf gericht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Toevallige vriendengroepjes, beperkt groepsbegrip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Veel fantasie in spelen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Technieken: beleefdheid, veters strikken, orde op kamp, …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Focus op: bevertand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Burchten</a:t>
            </a:r>
            <a:endParaRPr/>
          </a:p>
        </p:txBody>
      </p:sp>
      <p:pic>
        <p:nvPicPr>
          <p:cNvPr id="175" name="Google Shape;175;p13"/>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pic>
        <p:nvPicPr>
          <p:cNvPr descr="Cub Scout Pack 759 - Starbucks Clipart - Full Size Clipart (#3487643) -  PinClipart" id="176" name="Google Shape;176;p13"/>
          <p:cNvPicPr preferRelativeResize="0"/>
          <p:nvPr/>
        </p:nvPicPr>
        <p:blipFill rotWithShape="1">
          <a:blip r:embed="rId4">
            <a:alphaModFix/>
          </a:blip>
          <a:srcRect b="0" l="0" r="0" t="0"/>
          <a:stretch/>
        </p:blipFill>
        <p:spPr>
          <a:xfrm>
            <a:off x="10130406" y="2737119"/>
            <a:ext cx="2061594" cy="206159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180" name="Shape 180"/>
        <p:cNvGrpSpPr/>
        <p:nvPr/>
      </p:nvGrpSpPr>
      <p:grpSpPr>
        <a:xfrm>
          <a:off x="0" y="0"/>
          <a:ext cx="0" cy="0"/>
          <a:chOff x="0" y="0"/>
          <a:chExt cx="0" cy="0"/>
        </a:xfrm>
      </p:grpSpPr>
      <p:sp>
        <p:nvSpPr>
          <p:cNvPr id="181" name="Google Shape;181;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Welpen (8 – 9 jaar)</a:t>
            </a:r>
            <a:endParaRPr/>
          </a:p>
        </p:txBody>
      </p:sp>
      <p:sp>
        <p:nvSpPr>
          <p:cNvPr id="182" name="Google Shape;182;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lt1"/>
              </a:buClr>
              <a:buSzPts val="2800"/>
              <a:buChar char="•"/>
            </a:pPr>
            <a:r>
              <a:rPr lang="nl-BE">
                <a:solidFill>
                  <a:schemeClr val="lt1"/>
                </a:solidFill>
              </a:rPr>
              <a:t>Groter groepsbesef</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Ontstaan van kliekjes</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Competitief</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Werking aan de hand van junglebook (Akela, Raksha, …)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Technieken: badges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Creativiteit vb. toneeltjes</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Sportief vb. verspringen</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Verantwoordelijkheid vb. aandachtspunten met vuur</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Focus op: kennis junglebook en scouting - welpenbelofte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Nesten</a:t>
            </a:r>
            <a:endParaRPr/>
          </a:p>
        </p:txBody>
      </p:sp>
      <p:pic>
        <p:nvPicPr>
          <p:cNvPr id="183" name="Google Shape;183;p14"/>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pic>
        <p:nvPicPr>
          <p:cNvPr descr="Cub Scout Pack 759 - Starbucks Clipart - Full Size Clipart (#3487643) -  PinClipart" id="184" name="Google Shape;184;p14"/>
          <p:cNvPicPr preferRelativeResize="0"/>
          <p:nvPr/>
        </p:nvPicPr>
        <p:blipFill rotWithShape="1">
          <a:blip r:embed="rId4">
            <a:alphaModFix/>
          </a:blip>
          <a:srcRect b="0" l="0" r="0" t="0"/>
          <a:stretch/>
        </p:blipFill>
        <p:spPr>
          <a:xfrm>
            <a:off x="10130406" y="2737119"/>
            <a:ext cx="2061594" cy="20615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188" name="Shape 188"/>
        <p:cNvGrpSpPr/>
        <p:nvPr/>
      </p:nvGrpSpPr>
      <p:grpSpPr>
        <a:xfrm>
          <a:off x="0" y="0"/>
          <a:ext cx="0" cy="0"/>
          <a:chOff x="0" y="0"/>
          <a:chExt cx="0" cy="0"/>
        </a:xfrm>
      </p:grpSpPr>
      <p:sp>
        <p:nvSpPr>
          <p:cNvPr id="189" name="Google Shape;189;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Wolven (10-11jaar)</a:t>
            </a:r>
            <a:endParaRPr/>
          </a:p>
        </p:txBody>
      </p:sp>
      <p:sp>
        <p:nvSpPr>
          <p:cNvPr id="190" name="Google Shape;190;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nl-BE">
                <a:solidFill>
                  <a:schemeClr val="lt1"/>
                </a:solidFill>
              </a:rPr>
              <a:t>Groter zelfbesef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Groei in empathie </a:t>
            </a:r>
            <a:endParaRPr>
              <a:solidFill>
                <a:schemeClr val="lt1"/>
              </a:solidFill>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Technieken: badges + sterren</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Verderzetting van badgewerking welpen</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Zelfontplooiing</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Focus op: kennis vergaren</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Roedels</a:t>
            </a:r>
            <a:endParaRPr/>
          </a:p>
        </p:txBody>
      </p:sp>
      <p:pic>
        <p:nvPicPr>
          <p:cNvPr id="191" name="Google Shape;191;p15"/>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pic>
        <p:nvPicPr>
          <p:cNvPr descr="Cub Scout Pack 759 - Starbucks Clipart - Full Size Clipart (#3487643) -  PinClipart" id="192" name="Google Shape;192;p15"/>
          <p:cNvPicPr preferRelativeResize="0"/>
          <p:nvPr/>
        </p:nvPicPr>
        <p:blipFill rotWithShape="1">
          <a:blip r:embed="rId4">
            <a:alphaModFix/>
          </a:blip>
          <a:srcRect b="0" l="0" r="0" t="0"/>
          <a:stretch/>
        </p:blipFill>
        <p:spPr>
          <a:xfrm>
            <a:off x="10130406" y="2737119"/>
            <a:ext cx="2061594" cy="206159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196" name="Shape 196"/>
        <p:cNvGrpSpPr/>
        <p:nvPr/>
      </p:nvGrpSpPr>
      <p:grpSpPr>
        <a:xfrm>
          <a:off x="0" y="0"/>
          <a:ext cx="0" cy="0"/>
          <a:chOff x="0" y="0"/>
          <a:chExt cx="0" cy="0"/>
        </a:xfrm>
      </p:grpSpPr>
      <p:sp>
        <p:nvSpPr>
          <p:cNvPr id="197" name="Google Shape;197;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jVG’s (12 – 13)</a:t>
            </a:r>
            <a:endParaRPr/>
          </a:p>
        </p:txBody>
      </p:sp>
      <p:sp>
        <p:nvSpPr>
          <p:cNvPr id="198" name="Google Shape;198;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lt1"/>
              </a:buClr>
              <a:buSzPct val="100000"/>
              <a:buChar char="•"/>
            </a:pPr>
            <a:r>
              <a:rPr lang="nl-BE">
                <a:solidFill>
                  <a:schemeClr val="lt1"/>
                </a:solidFill>
              </a:rPr>
              <a:t>Groepsgevoel, “wij” vs “zij” binnen de eenheid</a:t>
            </a:r>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Beginnende pubers, jongens/meisjes</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Populair – volgers </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“hartsvriendinnen” en “vijanden” </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Kritisch t.o.v. leiding! </a:t>
            </a:r>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Technieken</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Scouts- en gidsenwet</a:t>
            </a:r>
            <a:endParaRPr/>
          </a:p>
          <a:p>
            <a:pPr indent="-228600" lvl="2" marL="1143000" rtl="0" algn="l">
              <a:lnSpc>
                <a:spcPct val="90000"/>
              </a:lnSpc>
              <a:spcBef>
                <a:spcPts val="500"/>
              </a:spcBef>
              <a:spcAft>
                <a:spcPts val="0"/>
              </a:spcAft>
              <a:buClr>
                <a:schemeClr val="lt1"/>
              </a:buClr>
              <a:buSzPct val="100000"/>
              <a:buChar char="•"/>
            </a:pPr>
            <a:r>
              <a:rPr lang="nl-BE">
                <a:solidFill>
                  <a:schemeClr val="lt1"/>
                </a:solidFill>
              </a:rPr>
              <a:t>Geschiedenis en betekenis van scouting</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Teervoet </a:t>
            </a:r>
            <a:endParaRPr/>
          </a:p>
          <a:p>
            <a:pPr indent="-228600" lvl="2" marL="1143000" rtl="0" algn="l">
              <a:lnSpc>
                <a:spcPct val="90000"/>
              </a:lnSpc>
              <a:spcBef>
                <a:spcPts val="500"/>
              </a:spcBef>
              <a:spcAft>
                <a:spcPts val="0"/>
              </a:spcAft>
              <a:buClr>
                <a:schemeClr val="lt1"/>
              </a:buClr>
              <a:buSzPct val="100000"/>
              <a:buChar char="•"/>
            </a:pPr>
            <a:r>
              <a:rPr lang="nl-BE">
                <a:solidFill>
                  <a:schemeClr val="lt1"/>
                </a:solidFill>
              </a:rPr>
              <a:t>Survival </a:t>
            </a:r>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Focus op: belofte</a:t>
            </a:r>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Patrouilles</a:t>
            </a:r>
            <a:endParaRPr/>
          </a:p>
          <a:p>
            <a:pPr indent="-111125" lvl="2" marL="1143000" rtl="0" algn="l">
              <a:lnSpc>
                <a:spcPct val="90000"/>
              </a:lnSpc>
              <a:spcBef>
                <a:spcPts val="500"/>
              </a:spcBef>
              <a:spcAft>
                <a:spcPts val="0"/>
              </a:spcAft>
              <a:buClr>
                <a:schemeClr val="dk1"/>
              </a:buClr>
              <a:buSzPct val="100000"/>
              <a:buNone/>
            </a:pPr>
            <a:r>
              <a:t/>
            </a:r>
            <a:endParaRPr>
              <a:solidFill>
                <a:schemeClr val="lt1"/>
              </a:solidFill>
            </a:endParaRPr>
          </a:p>
          <a:p>
            <a:pPr indent="-111125" lvl="2" marL="1143000" rtl="0" algn="l">
              <a:lnSpc>
                <a:spcPct val="90000"/>
              </a:lnSpc>
              <a:spcBef>
                <a:spcPts val="500"/>
              </a:spcBef>
              <a:spcAft>
                <a:spcPts val="0"/>
              </a:spcAft>
              <a:buClr>
                <a:schemeClr val="dk1"/>
              </a:buClr>
              <a:buSzPct val="100000"/>
              <a:buNone/>
            </a:pPr>
            <a:r>
              <a:t/>
            </a:r>
            <a:endParaRPr>
              <a:solidFill>
                <a:schemeClr val="lt1"/>
              </a:solidFill>
            </a:endParaRPr>
          </a:p>
          <a:p>
            <a:pPr indent="-64135" lvl="0" marL="228600" rtl="0" algn="l">
              <a:lnSpc>
                <a:spcPct val="90000"/>
              </a:lnSpc>
              <a:spcBef>
                <a:spcPts val="1000"/>
              </a:spcBef>
              <a:spcAft>
                <a:spcPts val="0"/>
              </a:spcAft>
              <a:buClr>
                <a:schemeClr val="dk1"/>
              </a:buClr>
              <a:buSzPct val="100000"/>
              <a:buNone/>
            </a:pPr>
            <a:r>
              <a:t/>
            </a:r>
            <a:endParaRPr>
              <a:solidFill>
                <a:schemeClr val="lt1"/>
              </a:solidFill>
            </a:endParaRPr>
          </a:p>
          <a:p>
            <a:pPr indent="-87630" lvl="1" marL="685800" rtl="0" algn="l">
              <a:lnSpc>
                <a:spcPct val="90000"/>
              </a:lnSpc>
              <a:spcBef>
                <a:spcPts val="500"/>
              </a:spcBef>
              <a:spcAft>
                <a:spcPts val="0"/>
              </a:spcAft>
              <a:buClr>
                <a:schemeClr val="dk1"/>
              </a:buClr>
              <a:buSzPct val="100000"/>
              <a:buNone/>
            </a:pPr>
            <a:r>
              <a:t/>
            </a:r>
            <a:endParaRPr>
              <a:solidFill>
                <a:schemeClr val="lt1"/>
              </a:solidFill>
            </a:endParaRPr>
          </a:p>
          <a:p>
            <a:pPr indent="-87630" lvl="1" marL="685800" rtl="0" algn="l">
              <a:lnSpc>
                <a:spcPct val="90000"/>
              </a:lnSpc>
              <a:spcBef>
                <a:spcPts val="500"/>
              </a:spcBef>
              <a:spcAft>
                <a:spcPts val="0"/>
              </a:spcAft>
              <a:buClr>
                <a:schemeClr val="dk1"/>
              </a:buClr>
              <a:buSzPct val="100000"/>
              <a:buNone/>
            </a:pPr>
            <a:r>
              <a:t/>
            </a:r>
            <a:endParaRPr>
              <a:solidFill>
                <a:schemeClr val="lt1"/>
              </a:solidFill>
            </a:endParaRPr>
          </a:p>
        </p:txBody>
      </p:sp>
      <p:pic>
        <p:nvPicPr>
          <p:cNvPr id="199" name="Google Shape;199;p16"/>
          <p:cNvPicPr preferRelativeResize="0"/>
          <p:nvPr/>
        </p:nvPicPr>
        <p:blipFill rotWithShape="1">
          <a:blip r:embed="rId3">
            <a:alphaModFix/>
          </a:blip>
          <a:srcRect b="0" l="0" r="0" t="0"/>
          <a:stretch/>
        </p:blipFill>
        <p:spPr>
          <a:xfrm>
            <a:off x="10259761" y="4951609"/>
            <a:ext cx="1932239" cy="1861976"/>
          </a:xfrm>
          <a:prstGeom prst="rect">
            <a:avLst/>
          </a:prstGeom>
          <a:noFill/>
          <a:ln>
            <a:noFill/>
          </a:ln>
        </p:spPr>
      </p:pic>
      <p:pic>
        <p:nvPicPr>
          <p:cNvPr descr="Scout Salute Icons - Download Free Vector Icons | Noun Project" id="200" name="Google Shape;200;p16"/>
          <p:cNvPicPr preferRelativeResize="0"/>
          <p:nvPr/>
        </p:nvPicPr>
        <p:blipFill rotWithShape="1">
          <a:blip r:embed="rId4">
            <a:alphaModFix/>
          </a:blip>
          <a:srcRect b="0" l="0" r="0" t="0"/>
          <a:stretch/>
        </p:blipFill>
        <p:spPr>
          <a:xfrm>
            <a:off x="9419989" y="1559091"/>
            <a:ext cx="3325049" cy="33250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204" name="Shape 204"/>
        <p:cNvGrpSpPr/>
        <p:nvPr/>
      </p:nvGrpSpPr>
      <p:grpSpPr>
        <a:xfrm>
          <a:off x="0" y="0"/>
          <a:ext cx="0" cy="0"/>
          <a:chOff x="0" y="0"/>
          <a:chExt cx="0" cy="0"/>
        </a:xfrm>
      </p:grpSpPr>
      <p:sp>
        <p:nvSpPr>
          <p:cNvPr id="205" name="Google Shape;205;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VG’s (14 – 16 jaar)</a:t>
            </a:r>
            <a:endParaRPr/>
          </a:p>
        </p:txBody>
      </p:sp>
      <p:sp>
        <p:nvSpPr>
          <p:cNvPr id="206" name="Google Shape;206;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lt1"/>
              </a:buClr>
              <a:buSzPct val="100000"/>
              <a:buChar char="•"/>
            </a:pPr>
            <a:r>
              <a:rPr lang="nl-BE">
                <a:solidFill>
                  <a:schemeClr val="lt1"/>
                </a:solidFill>
              </a:rPr>
              <a:t>Zelfstandig, zelfsturend </a:t>
            </a:r>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Mening over zichzelf, groep en maatschappij is ontwikkeld</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Nog steeds veel invloed anderen</a:t>
            </a:r>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Leiding is begeleidend, groep beslist zelf inhoud werking</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Fijne grens tussen leiding als vriend en leiding als gezaghoudend </a:t>
            </a:r>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Meisjes en jongens worden vrienden en beschouwen elkaar als gelijkwaardig </a:t>
            </a:r>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Technieken:</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Zijn gekend en worden verfijnd </a:t>
            </a:r>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Focus op: totemisatie </a:t>
            </a:r>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Patrouilles</a:t>
            </a:r>
            <a:endParaRPr/>
          </a:p>
          <a:p>
            <a:pPr indent="-64135" lvl="0" marL="228600" rtl="0" algn="l">
              <a:lnSpc>
                <a:spcPct val="90000"/>
              </a:lnSpc>
              <a:spcBef>
                <a:spcPts val="1000"/>
              </a:spcBef>
              <a:spcAft>
                <a:spcPts val="0"/>
              </a:spcAft>
              <a:buClr>
                <a:schemeClr val="dk1"/>
              </a:buClr>
              <a:buSzPct val="100000"/>
              <a:buNone/>
            </a:pPr>
            <a:r>
              <a:t/>
            </a:r>
            <a:endParaRPr>
              <a:solidFill>
                <a:schemeClr val="lt1"/>
              </a:solidFill>
            </a:endParaRPr>
          </a:p>
          <a:p>
            <a:pPr indent="-64135" lvl="0" marL="228600" rtl="0" algn="l">
              <a:lnSpc>
                <a:spcPct val="90000"/>
              </a:lnSpc>
              <a:spcBef>
                <a:spcPts val="1000"/>
              </a:spcBef>
              <a:spcAft>
                <a:spcPts val="0"/>
              </a:spcAft>
              <a:buClr>
                <a:schemeClr val="dk1"/>
              </a:buClr>
              <a:buSzPct val="100000"/>
              <a:buNone/>
            </a:pPr>
            <a:r>
              <a:t/>
            </a:r>
            <a:endParaRPr>
              <a:solidFill>
                <a:schemeClr val="lt1"/>
              </a:solidFill>
            </a:endParaRPr>
          </a:p>
        </p:txBody>
      </p:sp>
      <p:pic>
        <p:nvPicPr>
          <p:cNvPr id="207" name="Google Shape;207;p17"/>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pic>
        <p:nvPicPr>
          <p:cNvPr descr="Scout Salute Icons - Download Free Vector Icons | Noun Project" id="208" name="Google Shape;208;p17"/>
          <p:cNvPicPr preferRelativeResize="0"/>
          <p:nvPr/>
        </p:nvPicPr>
        <p:blipFill rotWithShape="1">
          <a:blip r:embed="rId4">
            <a:alphaModFix/>
          </a:blip>
          <a:srcRect b="0" l="0" r="0" t="0"/>
          <a:stretch/>
        </p:blipFill>
        <p:spPr>
          <a:xfrm>
            <a:off x="9419989" y="1559091"/>
            <a:ext cx="3325049" cy="33250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212" name="Shape 212"/>
        <p:cNvGrpSpPr/>
        <p:nvPr/>
      </p:nvGrpSpPr>
      <p:grpSpPr>
        <a:xfrm>
          <a:off x="0" y="0"/>
          <a:ext cx="0" cy="0"/>
          <a:chOff x="0" y="0"/>
          <a:chExt cx="0" cy="0"/>
        </a:xfrm>
      </p:grpSpPr>
      <p:sp>
        <p:nvSpPr>
          <p:cNvPr id="213" name="Google Shape;21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Seniors (17 jaar)</a:t>
            </a:r>
            <a:endParaRPr/>
          </a:p>
        </p:txBody>
      </p:sp>
      <p:sp>
        <p:nvSpPr>
          <p:cNvPr id="214" name="Google Shape;214;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nl-BE">
                <a:solidFill>
                  <a:schemeClr val="lt1"/>
                </a:solidFill>
              </a:rPr>
              <a:t>Horen bij de VG’s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Zijn de voorbeelden voor de andere VG’s, ervaren scouts- en gidsen.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Sturen de groep</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Af en toe aparte activiteit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Zelfsturend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Leiding = vertrouwenspersoon</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Intense vriendschappen, bekroning van scoutscarrière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Focus op: totemisatie (later meer)</a:t>
            </a:r>
            <a:endParaRPr/>
          </a:p>
          <a:p>
            <a:pPr indent="-50800" lvl="0" marL="228600" rtl="0" algn="l">
              <a:lnSpc>
                <a:spcPct val="90000"/>
              </a:lnSpc>
              <a:spcBef>
                <a:spcPts val="1000"/>
              </a:spcBef>
              <a:spcAft>
                <a:spcPts val="0"/>
              </a:spcAft>
              <a:buClr>
                <a:schemeClr val="dk1"/>
              </a:buClr>
              <a:buSzPts val="2800"/>
              <a:buNone/>
            </a:pPr>
            <a:r>
              <a:t/>
            </a:r>
            <a:endParaRPr>
              <a:solidFill>
                <a:schemeClr val="lt1"/>
              </a:solidFill>
            </a:endParaRPr>
          </a:p>
          <a:p>
            <a:pPr indent="-50800" lvl="0" marL="228600" rtl="0" algn="l">
              <a:lnSpc>
                <a:spcPct val="90000"/>
              </a:lnSpc>
              <a:spcBef>
                <a:spcPts val="1000"/>
              </a:spcBef>
              <a:spcAft>
                <a:spcPts val="0"/>
              </a:spcAft>
              <a:buClr>
                <a:schemeClr val="dk1"/>
              </a:buClr>
              <a:buSzPts val="2800"/>
              <a:buNone/>
            </a:pPr>
            <a:r>
              <a:t/>
            </a:r>
            <a:endParaRPr>
              <a:solidFill>
                <a:schemeClr val="lt1"/>
              </a:solidFill>
            </a:endParaRPr>
          </a:p>
        </p:txBody>
      </p:sp>
      <p:pic>
        <p:nvPicPr>
          <p:cNvPr id="215" name="Google Shape;215;p18"/>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pic>
        <p:nvPicPr>
          <p:cNvPr descr="Scout Salute Icons - Download Free Vector Icons | Noun Project" id="216" name="Google Shape;216;p18"/>
          <p:cNvPicPr preferRelativeResize="0"/>
          <p:nvPr/>
        </p:nvPicPr>
        <p:blipFill rotWithShape="1">
          <a:blip r:embed="rId4">
            <a:alphaModFix/>
          </a:blip>
          <a:srcRect b="0" l="0" r="0" t="0"/>
          <a:stretch/>
        </p:blipFill>
        <p:spPr>
          <a:xfrm>
            <a:off x="9419989" y="1559091"/>
            <a:ext cx="3325049" cy="33250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220" name="Shape 220"/>
        <p:cNvGrpSpPr/>
        <p:nvPr/>
      </p:nvGrpSpPr>
      <p:grpSpPr>
        <a:xfrm>
          <a:off x="0" y="0"/>
          <a:ext cx="0" cy="0"/>
          <a:chOff x="0" y="0"/>
          <a:chExt cx="0" cy="0"/>
        </a:xfrm>
      </p:grpSpPr>
      <p:sp>
        <p:nvSpPr>
          <p:cNvPr id="221" name="Google Shape;221;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Leiding (17 - … jaar)</a:t>
            </a:r>
            <a:endParaRPr/>
          </a:p>
        </p:txBody>
      </p:sp>
      <p:sp>
        <p:nvSpPr>
          <p:cNvPr id="222" name="Google Shape;222;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lt1"/>
              </a:buClr>
              <a:buSzPts val="2800"/>
              <a:buChar char="•"/>
            </a:pPr>
            <a:r>
              <a:rPr lang="nl-BE">
                <a:solidFill>
                  <a:schemeClr val="lt1"/>
                </a:solidFill>
              </a:rPr>
              <a:t>Iedereen mag leiding worden</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Engagement met verwachtingen (ook wij blijven leren)</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Niet enkel tijdens de activiteit, ook buiten de zaterdag!</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Nieuwe leiding</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Start bij bevers of welpen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Combinatie ervaren leiding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Vormingen: TRAVO, Saamdagen</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Totems</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Leiding MOET door leden aangesproken worden met totemnaam</a:t>
            </a:r>
            <a:endParaRPr/>
          </a:p>
          <a:p>
            <a:pPr indent="-228600" lvl="2" marL="1143000" rtl="0" algn="l">
              <a:lnSpc>
                <a:spcPct val="90000"/>
              </a:lnSpc>
              <a:spcBef>
                <a:spcPts val="500"/>
              </a:spcBef>
              <a:spcAft>
                <a:spcPts val="0"/>
              </a:spcAft>
              <a:buClr>
                <a:schemeClr val="lt1"/>
              </a:buClr>
              <a:buSzPts val="2000"/>
              <a:buChar char="•"/>
            </a:pPr>
            <a:r>
              <a:rPr lang="nl-BE">
                <a:solidFill>
                  <a:schemeClr val="lt1"/>
                </a:solidFill>
              </a:rPr>
              <a:t>Voor ouders knijpen we een oogje dicht, maar het wordt toch geapprecieerd! </a:t>
            </a:r>
            <a:endParaRPr/>
          </a:p>
          <a:p>
            <a:pPr indent="-76200" lvl="1" marL="685800" rtl="0" algn="l">
              <a:lnSpc>
                <a:spcPct val="90000"/>
              </a:lnSpc>
              <a:spcBef>
                <a:spcPts val="500"/>
              </a:spcBef>
              <a:spcAft>
                <a:spcPts val="0"/>
              </a:spcAft>
              <a:buClr>
                <a:schemeClr val="dk1"/>
              </a:buClr>
              <a:buSzPts val="2400"/>
              <a:buNone/>
            </a:pPr>
            <a:r>
              <a:t/>
            </a:r>
            <a:endParaRPr>
              <a:solidFill>
                <a:schemeClr val="lt1"/>
              </a:solidFill>
            </a:endParaRPr>
          </a:p>
        </p:txBody>
      </p:sp>
      <p:pic>
        <p:nvPicPr>
          <p:cNvPr id="223" name="Google Shape;223;p19"/>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95" name="Shape 95"/>
        <p:cNvGrpSpPr/>
        <p:nvPr/>
      </p:nvGrpSpPr>
      <p:grpSpPr>
        <a:xfrm>
          <a:off x="0" y="0"/>
          <a:ext cx="0" cy="0"/>
          <a:chOff x="0" y="0"/>
          <a:chExt cx="0" cy="0"/>
        </a:xfrm>
      </p:grpSpPr>
      <p:sp>
        <p:nvSpPr>
          <p:cNvPr id="96" name="Google Shape;9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Nieuwe woorden en begrippen? </a:t>
            </a:r>
            <a:endParaRPr/>
          </a:p>
        </p:txBody>
      </p:sp>
      <p:pic>
        <p:nvPicPr>
          <p:cNvPr id="97" name="Google Shape;97;p2"/>
          <p:cNvPicPr preferRelativeResize="0"/>
          <p:nvPr>
            <p:ph idx="1" type="body"/>
          </p:nvPr>
        </p:nvPicPr>
        <p:blipFill rotWithShape="1">
          <a:blip r:embed="rId3">
            <a:alphaModFix/>
          </a:blip>
          <a:srcRect b="0" l="0" r="0" t="0"/>
          <a:stretch/>
        </p:blipFill>
        <p:spPr>
          <a:xfrm>
            <a:off x="3662686" y="1825625"/>
            <a:ext cx="4866628" cy="435133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227" name="Shape 227"/>
        <p:cNvGrpSpPr/>
        <p:nvPr/>
      </p:nvGrpSpPr>
      <p:grpSpPr>
        <a:xfrm>
          <a:off x="0" y="0"/>
          <a:ext cx="0" cy="0"/>
          <a:chOff x="0" y="0"/>
          <a:chExt cx="0" cy="0"/>
        </a:xfrm>
      </p:grpSpPr>
      <p:sp>
        <p:nvSpPr>
          <p:cNvPr id="228" name="Google Shape;22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Stam (en VZW)</a:t>
            </a:r>
            <a:endParaRPr/>
          </a:p>
        </p:txBody>
      </p:sp>
      <p:sp>
        <p:nvSpPr>
          <p:cNvPr id="229" name="Google Shape;229;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nl-BE">
                <a:solidFill>
                  <a:schemeClr val="lt1"/>
                </a:solidFill>
              </a:rPr>
              <a:t>Ondersteunt actieve leiding</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Kampen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Evenementen</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Dagelijkse werking</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Eigen activiteiten</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Scout/gids ben je niet voor even, maar voor heel je leven</a:t>
            </a:r>
            <a:endParaRPr/>
          </a:p>
        </p:txBody>
      </p:sp>
      <p:pic>
        <p:nvPicPr>
          <p:cNvPr id="230" name="Google Shape;230;p20"/>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234" name="Shape 234"/>
        <p:cNvGrpSpPr/>
        <p:nvPr/>
      </p:nvGrpSpPr>
      <p:grpSpPr>
        <a:xfrm>
          <a:off x="0" y="0"/>
          <a:ext cx="0" cy="0"/>
          <a:chOff x="0" y="0"/>
          <a:chExt cx="0" cy="0"/>
        </a:xfrm>
      </p:grpSpPr>
      <p:sp>
        <p:nvSpPr>
          <p:cNvPr id="235" name="Google Shape;235;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Scoutsjaar</a:t>
            </a:r>
            <a:endParaRPr/>
          </a:p>
        </p:txBody>
      </p:sp>
      <p:grpSp>
        <p:nvGrpSpPr>
          <p:cNvPr id="236" name="Google Shape;236;p21"/>
          <p:cNvGrpSpPr/>
          <p:nvPr/>
        </p:nvGrpSpPr>
        <p:grpSpPr>
          <a:xfrm>
            <a:off x="172667" y="2118731"/>
            <a:ext cx="11787190" cy="4058231"/>
            <a:chOff x="5400" y="0"/>
            <a:chExt cx="11787190" cy="4058231"/>
          </a:xfrm>
        </p:grpSpPr>
        <p:sp>
          <p:nvSpPr>
            <p:cNvPr id="237" name="Google Shape;237;p21"/>
            <p:cNvSpPr/>
            <p:nvPr/>
          </p:nvSpPr>
          <p:spPr>
            <a:xfrm>
              <a:off x="884849" y="0"/>
              <a:ext cx="10028292" cy="4058231"/>
            </a:xfrm>
            <a:prstGeom prst="rightArrow">
              <a:avLst>
                <a:gd fmla="val 50000" name="adj1"/>
                <a:gd fmla="val 50000" name="adj2"/>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1"/>
            <p:cNvSpPr/>
            <p:nvPr/>
          </p:nvSpPr>
          <p:spPr>
            <a:xfrm>
              <a:off x="5400" y="1217469"/>
              <a:ext cx="1084487" cy="162329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1"/>
            <p:cNvSpPr txBox="1"/>
            <p:nvPr/>
          </p:nvSpPr>
          <p:spPr>
            <a:xfrm>
              <a:off x="58340" y="1270409"/>
              <a:ext cx="978607" cy="151741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lt1"/>
                </a:buClr>
                <a:buSzPts val="1000"/>
                <a:buFont typeface="Calibri"/>
                <a:buNone/>
              </a:pPr>
              <a:r>
                <a:rPr b="0" i="0" lang="nl-BE" sz="1000" u="none" cap="none" strike="noStrike">
                  <a:solidFill>
                    <a:schemeClr val="lt1"/>
                  </a:solidFill>
                  <a:latin typeface="Calibri"/>
                  <a:ea typeface="Calibri"/>
                  <a:cs typeface="Calibri"/>
                  <a:sym typeface="Calibri"/>
                </a:rPr>
                <a:t>Startdag</a:t>
              </a:r>
              <a:endParaRPr b="0" i="0" sz="1000" u="none" cap="none" strike="noStrike">
                <a:solidFill>
                  <a:schemeClr val="lt1"/>
                </a:solidFill>
                <a:latin typeface="Calibri"/>
                <a:ea typeface="Calibri"/>
                <a:cs typeface="Calibri"/>
                <a:sym typeface="Calibri"/>
              </a:endParaRPr>
            </a:p>
          </p:txBody>
        </p:sp>
        <p:sp>
          <p:nvSpPr>
            <p:cNvPr id="240" name="Google Shape;240;p21"/>
            <p:cNvSpPr/>
            <p:nvPr/>
          </p:nvSpPr>
          <p:spPr>
            <a:xfrm>
              <a:off x="1194589" y="1217469"/>
              <a:ext cx="1084487" cy="162329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1"/>
            <p:cNvSpPr txBox="1"/>
            <p:nvPr/>
          </p:nvSpPr>
          <p:spPr>
            <a:xfrm>
              <a:off x="1247529" y="1270409"/>
              <a:ext cx="978607" cy="151741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lt1"/>
                </a:buClr>
                <a:buSzPts val="1000"/>
                <a:buFont typeface="Calibri"/>
                <a:buNone/>
              </a:pPr>
              <a:r>
                <a:rPr b="0" i="0" lang="nl-BE" sz="1000" u="none" cap="none" strike="noStrike">
                  <a:solidFill>
                    <a:schemeClr val="lt1"/>
                  </a:solidFill>
                  <a:latin typeface="Calibri"/>
                  <a:ea typeface="Calibri"/>
                  <a:cs typeface="Calibri"/>
                  <a:sym typeface="Calibri"/>
                </a:rPr>
                <a:t>Activiteiten</a:t>
              </a:r>
              <a:endParaRPr/>
            </a:p>
          </p:txBody>
        </p:sp>
        <p:sp>
          <p:nvSpPr>
            <p:cNvPr id="242" name="Google Shape;242;p21"/>
            <p:cNvSpPr/>
            <p:nvPr/>
          </p:nvSpPr>
          <p:spPr>
            <a:xfrm>
              <a:off x="2383778" y="1217469"/>
              <a:ext cx="1084487" cy="162329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1"/>
            <p:cNvSpPr txBox="1"/>
            <p:nvPr/>
          </p:nvSpPr>
          <p:spPr>
            <a:xfrm>
              <a:off x="2436718" y="1270409"/>
              <a:ext cx="978607" cy="151741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lt1"/>
                </a:buClr>
                <a:buSzPts val="1000"/>
                <a:buFont typeface="Calibri"/>
                <a:buNone/>
              </a:pPr>
              <a:r>
                <a:rPr b="0" i="0" lang="nl-BE" sz="1000" u="none" cap="none" strike="noStrike">
                  <a:solidFill>
                    <a:schemeClr val="lt1"/>
                  </a:solidFill>
                  <a:latin typeface="Calibri"/>
                  <a:ea typeface="Calibri"/>
                  <a:cs typeface="Calibri"/>
                  <a:sym typeface="Calibri"/>
                </a:rPr>
                <a:t>Herfstweekend</a:t>
              </a:r>
              <a:endParaRPr/>
            </a:p>
          </p:txBody>
        </p:sp>
        <p:sp>
          <p:nvSpPr>
            <p:cNvPr id="244" name="Google Shape;244;p21"/>
            <p:cNvSpPr/>
            <p:nvPr/>
          </p:nvSpPr>
          <p:spPr>
            <a:xfrm>
              <a:off x="3572967" y="1217469"/>
              <a:ext cx="1084487" cy="162329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1"/>
            <p:cNvSpPr txBox="1"/>
            <p:nvPr/>
          </p:nvSpPr>
          <p:spPr>
            <a:xfrm>
              <a:off x="3625907" y="1270409"/>
              <a:ext cx="978607" cy="151741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lt1"/>
                </a:buClr>
                <a:buSzPts val="1000"/>
                <a:buFont typeface="Calibri"/>
                <a:buNone/>
              </a:pPr>
              <a:r>
                <a:rPr b="0" i="0" lang="nl-BE" sz="1000" u="none" cap="none" strike="noStrike">
                  <a:solidFill>
                    <a:schemeClr val="lt1"/>
                  </a:solidFill>
                  <a:latin typeface="Calibri"/>
                  <a:ea typeface="Calibri"/>
                  <a:cs typeface="Calibri"/>
                  <a:sym typeface="Calibri"/>
                </a:rPr>
                <a:t>Activiteiten </a:t>
              </a:r>
              <a:endParaRPr/>
            </a:p>
          </p:txBody>
        </p:sp>
        <p:sp>
          <p:nvSpPr>
            <p:cNvPr id="246" name="Google Shape;246;p21"/>
            <p:cNvSpPr/>
            <p:nvPr/>
          </p:nvSpPr>
          <p:spPr>
            <a:xfrm>
              <a:off x="4762157" y="1217469"/>
              <a:ext cx="1084487" cy="162329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1"/>
            <p:cNvSpPr txBox="1"/>
            <p:nvPr/>
          </p:nvSpPr>
          <p:spPr>
            <a:xfrm>
              <a:off x="4815097" y="1270409"/>
              <a:ext cx="978607" cy="151741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lt1"/>
                </a:buClr>
                <a:buSzPts val="1000"/>
                <a:buFont typeface="Calibri"/>
                <a:buNone/>
              </a:pPr>
              <a:r>
                <a:rPr b="0" i="0" lang="nl-BE" sz="1000" u="none" cap="none" strike="noStrike">
                  <a:solidFill>
                    <a:schemeClr val="lt1"/>
                  </a:solidFill>
                  <a:latin typeface="Calibri"/>
                  <a:ea typeface="Calibri"/>
                  <a:cs typeface="Calibri"/>
                  <a:sym typeface="Calibri"/>
                </a:rPr>
                <a:t>Winterpauze</a:t>
              </a:r>
              <a:endParaRPr/>
            </a:p>
          </p:txBody>
        </p:sp>
        <p:sp>
          <p:nvSpPr>
            <p:cNvPr id="248" name="Google Shape;248;p21"/>
            <p:cNvSpPr/>
            <p:nvPr/>
          </p:nvSpPr>
          <p:spPr>
            <a:xfrm>
              <a:off x="5951346" y="1217469"/>
              <a:ext cx="1084487" cy="162329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1"/>
            <p:cNvSpPr txBox="1"/>
            <p:nvPr/>
          </p:nvSpPr>
          <p:spPr>
            <a:xfrm>
              <a:off x="6004286" y="1270409"/>
              <a:ext cx="978607" cy="151741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lt1"/>
                </a:buClr>
                <a:buSzPts val="1000"/>
                <a:buFont typeface="Calibri"/>
                <a:buNone/>
              </a:pPr>
              <a:r>
                <a:rPr b="0" i="0" lang="nl-BE" sz="1000" u="none" cap="none" strike="noStrike">
                  <a:solidFill>
                    <a:schemeClr val="lt1"/>
                  </a:solidFill>
                  <a:latin typeface="Calibri"/>
                  <a:ea typeface="Calibri"/>
                  <a:cs typeface="Calibri"/>
                  <a:sym typeface="Calibri"/>
                </a:rPr>
                <a:t>Activiteiten</a:t>
              </a:r>
              <a:endParaRPr/>
            </a:p>
          </p:txBody>
        </p:sp>
        <p:sp>
          <p:nvSpPr>
            <p:cNvPr id="250" name="Google Shape;250;p21"/>
            <p:cNvSpPr/>
            <p:nvPr/>
          </p:nvSpPr>
          <p:spPr>
            <a:xfrm>
              <a:off x="7140535" y="1217469"/>
              <a:ext cx="1084487" cy="162329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1"/>
            <p:cNvSpPr txBox="1"/>
            <p:nvPr/>
          </p:nvSpPr>
          <p:spPr>
            <a:xfrm>
              <a:off x="7193475" y="1270409"/>
              <a:ext cx="978607" cy="151741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lt1"/>
                </a:buClr>
                <a:buSzPts val="1000"/>
                <a:buFont typeface="Calibri"/>
                <a:buNone/>
              </a:pPr>
              <a:r>
                <a:rPr b="0" i="0" lang="nl-BE" sz="1000" u="none" cap="none" strike="noStrike">
                  <a:solidFill>
                    <a:schemeClr val="lt1"/>
                  </a:solidFill>
                  <a:latin typeface="Calibri"/>
                  <a:ea typeface="Calibri"/>
                  <a:cs typeface="Calibri"/>
                  <a:sym typeface="Calibri"/>
                </a:rPr>
                <a:t>Paaskamp</a:t>
              </a:r>
              <a:endParaRPr/>
            </a:p>
          </p:txBody>
        </p:sp>
        <p:sp>
          <p:nvSpPr>
            <p:cNvPr id="252" name="Google Shape;252;p21"/>
            <p:cNvSpPr/>
            <p:nvPr/>
          </p:nvSpPr>
          <p:spPr>
            <a:xfrm>
              <a:off x="8329724" y="1217469"/>
              <a:ext cx="1084487" cy="162329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1"/>
            <p:cNvSpPr txBox="1"/>
            <p:nvPr/>
          </p:nvSpPr>
          <p:spPr>
            <a:xfrm>
              <a:off x="8382664" y="1270409"/>
              <a:ext cx="978607" cy="151741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lt1"/>
                </a:buClr>
                <a:buSzPts val="1000"/>
                <a:buFont typeface="Calibri"/>
                <a:buNone/>
              </a:pPr>
              <a:r>
                <a:rPr b="0" i="0" lang="nl-BE" sz="1000" u="none" cap="none" strike="noStrike">
                  <a:solidFill>
                    <a:schemeClr val="lt1"/>
                  </a:solidFill>
                  <a:latin typeface="Calibri"/>
                  <a:ea typeface="Calibri"/>
                  <a:cs typeface="Calibri"/>
                  <a:sym typeface="Calibri"/>
                </a:rPr>
                <a:t>Activiteiten</a:t>
              </a:r>
              <a:endParaRPr/>
            </a:p>
          </p:txBody>
        </p:sp>
        <p:sp>
          <p:nvSpPr>
            <p:cNvPr id="254" name="Google Shape;254;p21"/>
            <p:cNvSpPr/>
            <p:nvPr/>
          </p:nvSpPr>
          <p:spPr>
            <a:xfrm>
              <a:off x="9518913" y="1217469"/>
              <a:ext cx="1084487" cy="162329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1"/>
            <p:cNvSpPr txBox="1"/>
            <p:nvPr/>
          </p:nvSpPr>
          <p:spPr>
            <a:xfrm>
              <a:off x="9571853" y="1270409"/>
              <a:ext cx="978607" cy="151741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lt1"/>
                </a:buClr>
                <a:buSzPts val="1000"/>
                <a:buFont typeface="Calibri"/>
                <a:buNone/>
              </a:pPr>
              <a:r>
                <a:rPr b="0" i="0" lang="nl-BE" sz="1000" u="none" cap="none" strike="noStrike">
                  <a:solidFill>
                    <a:schemeClr val="lt1"/>
                  </a:solidFill>
                  <a:latin typeface="Calibri"/>
                  <a:ea typeface="Calibri"/>
                  <a:cs typeface="Calibri"/>
                  <a:sym typeface="Calibri"/>
                </a:rPr>
                <a:t>Eenheidsuitstap</a:t>
              </a:r>
              <a:endParaRPr/>
            </a:p>
          </p:txBody>
        </p:sp>
        <p:sp>
          <p:nvSpPr>
            <p:cNvPr id="256" name="Google Shape;256;p21"/>
            <p:cNvSpPr/>
            <p:nvPr/>
          </p:nvSpPr>
          <p:spPr>
            <a:xfrm>
              <a:off x="10708103" y="1217469"/>
              <a:ext cx="1084487" cy="1623292"/>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1"/>
            <p:cNvSpPr txBox="1"/>
            <p:nvPr/>
          </p:nvSpPr>
          <p:spPr>
            <a:xfrm>
              <a:off x="10761043" y="1270409"/>
              <a:ext cx="978607" cy="1517412"/>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chemeClr val="lt1"/>
                </a:buClr>
                <a:buSzPts val="1000"/>
                <a:buFont typeface="Calibri"/>
                <a:buNone/>
              </a:pPr>
              <a:r>
                <a:rPr b="0" i="0" lang="nl-BE" sz="1000" u="none" cap="none" strike="noStrike">
                  <a:solidFill>
                    <a:schemeClr val="lt1"/>
                  </a:solidFill>
                  <a:latin typeface="Calibri"/>
                  <a:ea typeface="Calibri"/>
                  <a:cs typeface="Calibri"/>
                  <a:sym typeface="Calibri"/>
                </a:rPr>
                <a:t>Zomerkamp</a:t>
              </a:r>
              <a:endParaRPr/>
            </a:p>
          </p:txBody>
        </p:sp>
      </p:grpSp>
      <p:pic>
        <p:nvPicPr>
          <p:cNvPr id="258" name="Google Shape;258;p21"/>
          <p:cNvPicPr preferRelativeResize="0"/>
          <p:nvPr/>
        </p:nvPicPr>
        <p:blipFill rotWithShape="1">
          <a:blip r:embed="rId3">
            <a:alphaModFix/>
          </a:blip>
          <a:srcRect b="0" l="0" r="0" t="0"/>
          <a:stretch/>
        </p:blipFill>
        <p:spPr>
          <a:xfrm>
            <a:off x="10744200" y="5405731"/>
            <a:ext cx="1447800" cy="139515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262" name="Shape 262"/>
        <p:cNvGrpSpPr/>
        <p:nvPr/>
      </p:nvGrpSpPr>
      <p:grpSpPr>
        <a:xfrm>
          <a:off x="0" y="0"/>
          <a:ext cx="0" cy="0"/>
          <a:chOff x="0" y="0"/>
          <a:chExt cx="0" cy="0"/>
        </a:xfrm>
      </p:grpSpPr>
      <p:sp>
        <p:nvSpPr>
          <p:cNvPr id="263" name="Google Shape;26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Activiteiten – zaterdag 14u00 – 17u30 </a:t>
            </a:r>
            <a:endParaRPr/>
          </a:p>
        </p:txBody>
      </p:sp>
      <p:sp>
        <p:nvSpPr>
          <p:cNvPr id="264" name="Google Shape;264;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nl-BE">
                <a:solidFill>
                  <a:schemeClr val="lt1"/>
                </a:solidFill>
              </a:rPr>
              <a:t>Sport en spel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Technieken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Crea</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Kookactiviteit</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Opbrengstactiviteit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Sinterklaas</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Kerstfeestje</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Schaatsen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Eenheidsactiviteit</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Open Spelendag</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Bosspel</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Filmavond</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a:t>
            </a:r>
            <a:endParaRPr/>
          </a:p>
          <a:p>
            <a:pPr indent="0" lvl="0" marL="0" rtl="0" algn="l">
              <a:lnSpc>
                <a:spcPct val="90000"/>
              </a:lnSpc>
              <a:spcBef>
                <a:spcPts val="1000"/>
              </a:spcBef>
              <a:spcAft>
                <a:spcPts val="0"/>
              </a:spcAft>
              <a:buClr>
                <a:schemeClr val="lt1"/>
              </a:buClr>
              <a:buSzPts val="2800"/>
              <a:buNone/>
            </a:pPr>
            <a:r>
              <a:rPr lang="nl-BE">
                <a:solidFill>
                  <a:schemeClr val="lt1"/>
                </a:solidFill>
              </a:rPr>
              <a:t> </a:t>
            </a:r>
            <a:endParaRPr/>
          </a:p>
          <a:p>
            <a:pPr indent="-50800" lvl="0" marL="228600" rtl="0" algn="l">
              <a:lnSpc>
                <a:spcPct val="90000"/>
              </a:lnSpc>
              <a:spcBef>
                <a:spcPts val="1000"/>
              </a:spcBef>
              <a:spcAft>
                <a:spcPts val="0"/>
              </a:spcAft>
              <a:buClr>
                <a:schemeClr val="dk1"/>
              </a:buClr>
              <a:buSzPts val="2800"/>
              <a:buNone/>
            </a:pPr>
            <a:r>
              <a:t/>
            </a:r>
            <a:endParaRPr>
              <a:solidFill>
                <a:schemeClr val="lt1"/>
              </a:solidFill>
            </a:endParaRPr>
          </a:p>
        </p:txBody>
      </p:sp>
      <p:pic>
        <p:nvPicPr>
          <p:cNvPr id="265" name="Google Shape;265;p22"/>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269" name="Shape 269"/>
        <p:cNvGrpSpPr/>
        <p:nvPr/>
      </p:nvGrpSpPr>
      <p:grpSpPr>
        <a:xfrm>
          <a:off x="0" y="0"/>
          <a:ext cx="0" cy="0"/>
          <a:chOff x="0" y="0"/>
          <a:chExt cx="0" cy="0"/>
        </a:xfrm>
      </p:grpSpPr>
      <p:sp>
        <p:nvSpPr>
          <p:cNvPr id="270" name="Google Shape;27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Verzameling</a:t>
            </a:r>
            <a:endParaRPr/>
          </a:p>
        </p:txBody>
      </p:sp>
      <p:sp>
        <p:nvSpPr>
          <p:cNvPr id="271" name="Google Shape;271;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nl-BE">
                <a:solidFill>
                  <a:schemeClr val="lt1"/>
                </a:solidFill>
              </a:rPr>
              <a:t>Start en einde elke activiteit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Start van elke dag op kamp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PERFECT UNIFORM (zie later)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Eindverzameling: boodschappen voor ouders</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Na te lezen op site, FB-pagina en nieuwsbrief</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BEPERKT brieven op papier (ecologie!)</a:t>
            </a:r>
            <a:endParaRPr/>
          </a:p>
        </p:txBody>
      </p:sp>
      <p:pic>
        <p:nvPicPr>
          <p:cNvPr id="272" name="Google Shape;272;p23"/>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276" name="Shape 276"/>
        <p:cNvGrpSpPr/>
        <p:nvPr/>
      </p:nvGrpSpPr>
      <p:grpSpPr>
        <a:xfrm>
          <a:off x="0" y="0"/>
          <a:ext cx="0" cy="0"/>
          <a:chOff x="0" y="0"/>
          <a:chExt cx="0" cy="0"/>
        </a:xfrm>
      </p:grpSpPr>
      <p:sp>
        <p:nvSpPr>
          <p:cNvPr id="277" name="Google Shape;277;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Verzameling</a:t>
            </a:r>
            <a:endParaRPr/>
          </a:p>
        </p:txBody>
      </p:sp>
      <p:sp>
        <p:nvSpPr>
          <p:cNvPr id="278" name="Google Shape;278;p24"/>
          <p:cNvSpPr txBox="1"/>
          <p:nvPr>
            <p:ph idx="1" type="body"/>
          </p:nvPr>
        </p:nvSpPr>
        <p:spPr>
          <a:xfrm>
            <a:off x="838200" y="1553497"/>
            <a:ext cx="10921180" cy="4623466"/>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lt1"/>
              </a:buClr>
              <a:buSzPct val="100000"/>
              <a:buChar char="•"/>
            </a:pPr>
            <a:r>
              <a:rPr lang="nl-BE">
                <a:solidFill>
                  <a:schemeClr val="lt1"/>
                </a:solidFill>
              </a:rPr>
              <a:t>Vierkantsformatie</a:t>
            </a:r>
            <a:endParaRPr>
              <a:solidFill>
                <a:schemeClr val="lt1"/>
              </a:solidFill>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Burcht-, nest- en patrouillekreten</a:t>
            </a:r>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Wat brabbelen ze daar eigenlijk?</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Wetteksten van elke tak</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“Als bevertje speel ik en deel ik met mijn vriendjes”</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”Als welp speel ik samen met de anderen in de jungle. Ik luister naar de oude wolven. Ik ben eerlijk, vriendelijk en ik hou vol.”</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“Als wolf leer ik ontdekken en mijn grenzen verleggen, ik ben bereid nieuwe technieken te leren, anderen in de roedel te leren kennen, mezelf en anderen te respecteren en eerlijk en actief mee te spelen.”</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“Een scout/gids is eerlijk, eerbiedigt de overtuiging van de anderen, maakt zich nuttig, is vriendelijk en hoffelijk, is vriend van allen, kan gehoorzamen, staat open voor de natuur en is milieubewust, houdt vol, is ijverig, heeft eerbied voor zichzelf en voor de anderen.”</a:t>
            </a:r>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Mededelingen</a:t>
            </a:r>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Burcht-, nest- en patrouillekreten </a:t>
            </a:r>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Breek het gelid! Krak!</a:t>
            </a:r>
            <a:endParaRPr/>
          </a:p>
        </p:txBody>
      </p:sp>
      <p:pic>
        <p:nvPicPr>
          <p:cNvPr id="279" name="Google Shape;279;p24"/>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283" name="Shape 283"/>
        <p:cNvGrpSpPr/>
        <p:nvPr/>
      </p:nvGrpSpPr>
      <p:grpSpPr>
        <a:xfrm>
          <a:off x="0" y="0"/>
          <a:ext cx="0" cy="0"/>
          <a:chOff x="0" y="0"/>
          <a:chExt cx="0" cy="0"/>
        </a:xfrm>
      </p:grpSpPr>
      <p:sp>
        <p:nvSpPr>
          <p:cNvPr id="284" name="Google Shape;284;g2f5f189e35f_0_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Communicatie</a:t>
            </a:r>
            <a:endParaRPr/>
          </a:p>
        </p:txBody>
      </p:sp>
      <p:sp>
        <p:nvSpPr>
          <p:cNvPr id="285" name="Google Shape;285;g2f5f189e35f_0_21"/>
          <p:cNvSpPr txBox="1"/>
          <p:nvPr>
            <p:ph idx="1" type="body"/>
          </p:nvPr>
        </p:nvSpPr>
        <p:spPr>
          <a:xfrm>
            <a:off x="838200" y="1553497"/>
            <a:ext cx="10921200" cy="4623600"/>
          </a:xfrm>
          <a:prstGeom prst="rect">
            <a:avLst/>
          </a:prstGeom>
          <a:noFill/>
          <a:ln>
            <a:noFill/>
          </a:ln>
        </p:spPr>
        <p:txBody>
          <a:bodyPr anchorCtr="0" anchor="t" bIns="45700" lIns="91425" spcFirstLastPara="1" rIns="91425" wrap="square" tIns="45700">
            <a:normAutofit fontScale="77500" lnSpcReduction="20000"/>
          </a:bodyPr>
          <a:lstStyle/>
          <a:p>
            <a:pPr indent="-269788" lvl="0" marL="228600" rtl="0" algn="l">
              <a:lnSpc>
                <a:spcPct val="100000"/>
              </a:lnSpc>
              <a:spcBef>
                <a:spcPts val="1000"/>
              </a:spcBef>
              <a:spcAft>
                <a:spcPts val="0"/>
              </a:spcAft>
              <a:buClr>
                <a:schemeClr val="lt1"/>
              </a:buClr>
              <a:buSzPct val="100000"/>
              <a:buChar char="•"/>
            </a:pPr>
            <a:r>
              <a:rPr b="1" lang="nl-BE" sz="3159">
                <a:solidFill>
                  <a:schemeClr val="lt1"/>
                </a:solidFill>
              </a:rPr>
              <a:t>Verzameling</a:t>
            </a:r>
            <a:endParaRPr b="1" sz="3159">
              <a:solidFill>
                <a:schemeClr val="lt1"/>
              </a:solidFill>
            </a:endParaRPr>
          </a:p>
          <a:p>
            <a:pPr indent="-250738" lvl="1" marL="685800" rtl="0" algn="l">
              <a:lnSpc>
                <a:spcPct val="100000"/>
              </a:lnSpc>
              <a:spcBef>
                <a:spcPts val="500"/>
              </a:spcBef>
              <a:spcAft>
                <a:spcPts val="0"/>
              </a:spcAft>
              <a:buClr>
                <a:schemeClr val="lt1"/>
              </a:buClr>
              <a:buSzPct val="100000"/>
              <a:buChar char="•"/>
            </a:pPr>
            <a:r>
              <a:rPr lang="nl-BE" sz="2772">
                <a:solidFill>
                  <a:schemeClr val="lt1"/>
                </a:solidFill>
              </a:rPr>
              <a:t>Hier wordt alles al eens gezegd en aangekondigd</a:t>
            </a:r>
            <a:endParaRPr sz="2772">
              <a:solidFill>
                <a:schemeClr val="lt1"/>
              </a:solidFill>
            </a:endParaRPr>
          </a:p>
          <a:p>
            <a:pPr indent="-250738" lvl="1" marL="685800" rtl="0" algn="l">
              <a:lnSpc>
                <a:spcPct val="100000"/>
              </a:lnSpc>
              <a:spcBef>
                <a:spcPts val="500"/>
              </a:spcBef>
              <a:spcAft>
                <a:spcPts val="0"/>
              </a:spcAft>
              <a:buClr>
                <a:schemeClr val="lt1"/>
              </a:buClr>
              <a:buSzPct val="100000"/>
              <a:buChar char="•"/>
            </a:pPr>
            <a:r>
              <a:rPr lang="nl-BE" sz="2772">
                <a:solidFill>
                  <a:schemeClr val="lt1"/>
                </a:solidFill>
              </a:rPr>
              <a:t>Na de verzameling zijn we zeker nog aanspreekbaar</a:t>
            </a:r>
            <a:endParaRPr sz="2772">
              <a:solidFill>
                <a:schemeClr val="lt1"/>
              </a:solidFill>
            </a:endParaRPr>
          </a:p>
          <a:p>
            <a:pPr indent="-246293" lvl="0" marL="228600" rtl="0" algn="l">
              <a:lnSpc>
                <a:spcPct val="100000"/>
              </a:lnSpc>
              <a:spcBef>
                <a:spcPts val="1000"/>
              </a:spcBef>
              <a:spcAft>
                <a:spcPts val="0"/>
              </a:spcAft>
              <a:buClr>
                <a:schemeClr val="lt1"/>
              </a:buClr>
              <a:buSzPct val="100000"/>
              <a:buChar char="•"/>
            </a:pPr>
            <a:r>
              <a:rPr b="1" lang="nl-BE" sz="3159">
                <a:solidFill>
                  <a:schemeClr val="lt1"/>
                </a:solidFill>
              </a:rPr>
              <a:t>Nieuwsbrieven</a:t>
            </a:r>
            <a:endParaRPr b="1" sz="3159">
              <a:solidFill>
                <a:schemeClr val="lt1"/>
              </a:solidFill>
            </a:endParaRPr>
          </a:p>
          <a:p>
            <a:pPr indent="-250738" lvl="1" marL="685800" rtl="0" algn="l">
              <a:lnSpc>
                <a:spcPct val="100000"/>
              </a:lnSpc>
              <a:spcBef>
                <a:spcPts val="1000"/>
              </a:spcBef>
              <a:spcAft>
                <a:spcPts val="0"/>
              </a:spcAft>
              <a:buClr>
                <a:schemeClr val="lt1"/>
              </a:buClr>
              <a:buSzPct val="100000"/>
              <a:buChar char="•"/>
            </a:pPr>
            <a:r>
              <a:rPr lang="nl-BE" sz="2772">
                <a:solidFill>
                  <a:schemeClr val="lt1"/>
                </a:solidFill>
              </a:rPr>
              <a:t>Herinnering aan evenementen </a:t>
            </a:r>
            <a:endParaRPr sz="2772">
              <a:solidFill>
                <a:schemeClr val="lt1"/>
              </a:solidFill>
            </a:endParaRPr>
          </a:p>
          <a:p>
            <a:pPr indent="-250738" lvl="1" marL="685800" rtl="0" algn="l">
              <a:lnSpc>
                <a:spcPct val="100000"/>
              </a:lnSpc>
              <a:spcBef>
                <a:spcPts val="1000"/>
              </a:spcBef>
              <a:spcAft>
                <a:spcPts val="0"/>
              </a:spcAft>
              <a:buClr>
                <a:schemeClr val="lt1"/>
              </a:buClr>
              <a:buSzPct val="100000"/>
              <a:buChar char="•"/>
            </a:pPr>
            <a:r>
              <a:rPr lang="nl-BE" sz="2772">
                <a:solidFill>
                  <a:schemeClr val="lt1"/>
                </a:solidFill>
              </a:rPr>
              <a:t>Updates over verloop van het scoutsjaar</a:t>
            </a:r>
            <a:endParaRPr sz="2772">
              <a:solidFill>
                <a:schemeClr val="lt1"/>
              </a:solidFill>
            </a:endParaRPr>
          </a:p>
          <a:p>
            <a:pPr indent="-246293" lvl="0" marL="228600" rtl="0" algn="l">
              <a:lnSpc>
                <a:spcPct val="100000"/>
              </a:lnSpc>
              <a:spcBef>
                <a:spcPts val="1000"/>
              </a:spcBef>
              <a:spcAft>
                <a:spcPts val="0"/>
              </a:spcAft>
              <a:buClr>
                <a:schemeClr val="lt1"/>
              </a:buClr>
              <a:buSzPct val="100000"/>
              <a:buChar char="•"/>
            </a:pPr>
            <a:r>
              <a:rPr b="1" lang="nl-BE" sz="3159">
                <a:solidFill>
                  <a:schemeClr val="lt1"/>
                </a:solidFill>
              </a:rPr>
              <a:t>WhatsApp-</a:t>
            </a:r>
            <a:r>
              <a:rPr b="1" lang="nl-BE" sz="3159">
                <a:solidFill>
                  <a:schemeClr val="lt1"/>
                </a:solidFill>
              </a:rPr>
              <a:t>community</a:t>
            </a:r>
            <a:endParaRPr b="1" sz="3159">
              <a:solidFill>
                <a:schemeClr val="lt1"/>
              </a:solidFill>
            </a:endParaRPr>
          </a:p>
          <a:p>
            <a:pPr indent="-250738" lvl="1" marL="685800" rtl="0" algn="l">
              <a:lnSpc>
                <a:spcPct val="100000"/>
              </a:lnSpc>
              <a:spcBef>
                <a:spcPts val="1000"/>
              </a:spcBef>
              <a:spcAft>
                <a:spcPts val="0"/>
              </a:spcAft>
              <a:buClr>
                <a:schemeClr val="lt1"/>
              </a:buClr>
              <a:buSzPct val="100000"/>
              <a:buChar char="•"/>
            </a:pPr>
            <a:r>
              <a:rPr lang="nl-BE" sz="2772">
                <a:solidFill>
                  <a:schemeClr val="lt1"/>
                </a:solidFill>
              </a:rPr>
              <a:t>Last-minute wijzigingen</a:t>
            </a:r>
            <a:endParaRPr sz="2772">
              <a:solidFill>
                <a:schemeClr val="lt1"/>
              </a:solidFill>
            </a:endParaRPr>
          </a:p>
          <a:p>
            <a:pPr indent="-250738" lvl="1" marL="685800" rtl="0" algn="l">
              <a:lnSpc>
                <a:spcPct val="100000"/>
              </a:lnSpc>
              <a:spcBef>
                <a:spcPts val="1000"/>
              </a:spcBef>
              <a:spcAft>
                <a:spcPts val="0"/>
              </a:spcAft>
              <a:buClr>
                <a:schemeClr val="lt1"/>
              </a:buClr>
              <a:buSzPct val="100000"/>
              <a:buChar char="•"/>
            </a:pPr>
            <a:r>
              <a:rPr lang="nl-BE" sz="2772">
                <a:solidFill>
                  <a:schemeClr val="lt1"/>
                </a:solidFill>
              </a:rPr>
              <a:t>Evenement-groepen</a:t>
            </a:r>
            <a:endParaRPr sz="2772">
              <a:solidFill>
                <a:schemeClr val="lt1"/>
              </a:solidFill>
            </a:endParaRPr>
          </a:p>
          <a:p>
            <a:pPr indent="-250738" lvl="1" marL="685800" rtl="0" algn="l">
              <a:lnSpc>
                <a:spcPct val="100000"/>
              </a:lnSpc>
              <a:spcBef>
                <a:spcPts val="1000"/>
              </a:spcBef>
              <a:spcAft>
                <a:spcPts val="0"/>
              </a:spcAft>
              <a:buClr>
                <a:schemeClr val="lt1"/>
              </a:buClr>
              <a:buSzPct val="100000"/>
              <a:buChar char="•"/>
            </a:pPr>
            <a:r>
              <a:rPr lang="nl-BE" sz="2772">
                <a:solidFill>
                  <a:schemeClr val="lt1"/>
                </a:solidFill>
              </a:rPr>
              <a:t>Eenrichtingscommunicatie, je kan met vragen rechtstreeks bij de</a:t>
            </a:r>
            <a:endParaRPr sz="2772">
              <a:solidFill>
                <a:schemeClr val="lt1"/>
              </a:solidFill>
            </a:endParaRPr>
          </a:p>
          <a:p>
            <a:pPr indent="0" lvl="0" marL="685800" rtl="0" algn="l">
              <a:lnSpc>
                <a:spcPct val="100000"/>
              </a:lnSpc>
              <a:spcBef>
                <a:spcPts val="1000"/>
              </a:spcBef>
              <a:spcAft>
                <a:spcPts val="0"/>
              </a:spcAft>
              <a:buNone/>
            </a:pPr>
            <a:r>
              <a:rPr lang="nl-BE" sz="2772">
                <a:solidFill>
                  <a:schemeClr val="lt1"/>
                </a:solidFill>
              </a:rPr>
              <a:t> (eenheids)leiding terecht, telefoonnummers staan op website.</a:t>
            </a:r>
            <a:endParaRPr sz="2772">
              <a:solidFill>
                <a:schemeClr val="lt1"/>
              </a:solidFill>
            </a:endParaRPr>
          </a:p>
          <a:p>
            <a:pPr indent="0" lvl="0" marL="0" rtl="0" algn="l">
              <a:lnSpc>
                <a:spcPct val="90000"/>
              </a:lnSpc>
              <a:spcBef>
                <a:spcPts val="1000"/>
              </a:spcBef>
              <a:spcAft>
                <a:spcPts val="0"/>
              </a:spcAft>
              <a:buNone/>
            </a:pPr>
            <a:r>
              <a:t/>
            </a:r>
            <a:endParaRPr>
              <a:solidFill>
                <a:schemeClr val="lt1"/>
              </a:solidFill>
            </a:endParaRPr>
          </a:p>
        </p:txBody>
      </p:sp>
      <p:pic>
        <p:nvPicPr>
          <p:cNvPr id="286" name="Google Shape;286;g2f5f189e35f_0_21"/>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pic>
        <p:nvPicPr>
          <p:cNvPr id="287" name="Google Shape;287;g2f5f189e35f_0_21"/>
          <p:cNvPicPr preferRelativeResize="0"/>
          <p:nvPr/>
        </p:nvPicPr>
        <p:blipFill>
          <a:blip r:embed="rId4">
            <a:alphaModFix/>
          </a:blip>
          <a:stretch>
            <a:fillRect/>
          </a:stretch>
        </p:blipFill>
        <p:spPr>
          <a:xfrm>
            <a:off x="9866425" y="494175"/>
            <a:ext cx="1716800" cy="1745100"/>
          </a:xfrm>
          <a:prstGeom prst="rect">
            <a:avLst/>
          </a:prstGeom>
          <a:noFill/>
          <a:ln>
            <a:noFill/>
          </a:ln>
        </p:spPr>
      </p:pic>
      <p:sp>
        <p:nvSpPr>
          <p:cNvPr id="288" name="Google Shape;288;g2f5f189e35f_0_21"/>
          <p:cNvSpPr txBox="1"/>
          <p:nvPr/>
        </p:nvSpPr>
        <p:spPr>
          <a:xfrm>
            <a:off x="9601200" y="29975"/>
            <a:ext cx="2317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BE" sz="1800">
                <a:solidFill>
                  <a:schemeClr val="lt1"/>
                </a:solidFill>
                <a:latin typeface="Calibri"/>
                <a:ea typeface="Calibri"/>
                <a:cs typeface="Calibri"/>
                <a:sym typeface="Calibri"/>
              </a:rPr>
              <a:t>WhatsApp-community</a:t>
            </a:r>
            <a:endParaRPr sz="18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292" name="Shape 292"/>
        <p:cNvGrpSpPr/>
        <p:nvPr/>
      </p:nvGrpSpPr>
      <p:grpSpPr>
        <a:xfrm>
          <a:off x="0" y="0"/>
          <a:ext cx="0" cy="0"/>
          <a:chOff x="0" y="0"/>
          <a:chExt cx="0" cy="0"/>
        </a:xfrm>
      </p:grpSpPr>
      <p:sp>
        <p:nvSpPr>
          <p:cNvPr id="293" name="Google Shape;293;p25"/>
          <p:cNvSpPr txBox="1"/>
          <p:nvPr>
            <p:ph type="title"/>
          </p:nvPr>
        </p:nvSpPr>
        <p:spPr>
          <a:xfrm>
            <a:off x="838199" y="365125"/>
            <a:ext cx="10992439" cy="547949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6600"/>
              <a:buFont typeface="Calibri"/>
              <a:buNone/>
            </a:pPr>
            <a:r>
              <a:rPr lang="nl-BE" sz="6600">
                <a:solidFill>
                  <a:schemeClr val="lt1"/>
                </a:solidFill>
              </a:rPr>
              <a:t>10 min PAUZE</a:t>
            </a:r>
            <a:endParaRPr/>
          </a:p>
        </p:txBody>
      </p:sp>
      <p:sp>
        <p:nvSpPr>
          <p:cNvPr id="294" name="Google Shape;294;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solidFill>
                <a:schemeClr val="lt1"/>
              </a:solidFill>
            </a:endParaRPr>
          </a:p>
        </p:txBody>
      </p:sp>
      <p:pic>
        <p:nvPicPr>
          <p:cNvPr id="295" name="Google Shape;295;p25"/>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299" name="Shape 299"/>
        <p:cNvGrpSpPr/>
        <p:nvPr/>
      </p:nvGrpSpPr>
      <p:grpSpPr>
        <a:xfrm>
          <a:off x="0" y="0"/>
          <a:ext cx="0" cy="0"/>
          <a:chOff x="0" y="0"/>
          <a:chExt cx="0" cy="0"/>
        </a:xfrm>
      </p:grpSpPr>
      <p:sp>
        <p:nvSpPr>
          <p:cNvPr id="300" name="Google Shape;30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Uniform</a:t>
            </a:r>
            <a:endParaRPr/>
          </a:p>
        </p:txBody>
      </p:sp>
      <p:sp>
        <p:nvSpPr>
          <p:cNvPr id="301" name="Google Shape;30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nl-BE">
                <a:solidFill>
                  <a:schemeClr val="lt1"/>
                </a:solidFill>
              </a:rPr>
              <a:t>Das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Hemd met kentekens (-&gt; zomerkamp)</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Scoutspull (-&gt; paaskamp)</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Blauwe katoenen broek of rokje</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Liefst korte broek</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Geen jeans!</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Grijze, zwarte of donkerblauwe kousen</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Stevige bottines</a:t>
            </a:r>
            <a:endParaRPr/>
          </a:p>
          <a:p>
            <a:pPr indent="-50800" lvl="0" marL="228600" rtl="0" algn="l">
              <a:lnSpc>
                <a:spcPct val="90000"/>
              </a:lnSpc>
              <a:spcBef>
                <a:spcPts val="1000"/>
              </a:spcBef>
              <a:spcAft>
                <a:spcPts val="0"/>
              </a:spcAft>
              <a:buClr>
                <a:schemeClr val="dk1"/>
              </a:buClr>
              <a:buSzPts val="2800"/>
              <a:buNone/>
            </a:pPr>
            <a:r>
              <a:t/>
            </a:r>
            <a:endParaRPr>
              <a:solidFill>
                <a:schemeClr val="lt1"/>
              </a:solidFill>
            </a:endParaRPr>
          </a:p>
          <a:p>
            <a:pPr indent="-50800" lvl="0" marL="228600" rtl="0" algn="l">
              <a:lnSpc>
                <a:spcPct val="90000"/>
              </a:lnSpc>
              <a:spcBef>
                <a:spcPts val="1000"/>
              </a:spcBef>
              <a:spcAft>
                <a:spcPts val="0"/>
              </a:spcAft>
              <a:buClr>
                <a:schemeClr val="dk1"/>
              </a:buClr>
              <a:buSzPts val="2800"/>
              <a:buNone/>
            </a:pPr>
            <a:r>
              <a:t/>
            </a:r>
            <a:endParaRPr>
              <a:solidFill>
                <a:schemeClr val="lt1"/>
              </a:solidFill>
            </a:endParaRPr>
          </a:p>
        </p:txBody>
      </p:sp>
      <p:sp>
        <p:nvSpPr>
          <p:cNvPr id="302" name="Google Shape;302;p26"/>
          <p:cNvSpPr txBox="1"/>
          <p:nvPr/>
        </p:nvSpPr>
        <p:spPr>
          <a:xfrm>
            <a:off x="5285679" y="1844489"/>
            <a:ext cx="27097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id="303" name="Google Shape;303;p26"/>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307" name="Shape 307"/>
        <p:cNvGrpSpPr/>
        <p:nvPr/>
      </p:nvGrpSpPr>
      <p:grpSpPr>
        <a:xfrm>
          <a:off x="0" y="0"/>
          <a:ext cx="0" cy="0"/>
          <a:chOff x="0" y="0"/>
          <a:chExt cx="0" cy="0"/>
        </a:xfrm>
      </p:grpSpPr>
      <p:sp>
        <p:nvSpPr>
          <p:cNvPr id="308" name="Google Shape;30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Winkel</a:t>
            </a:r>
            <a:endParaRPr>
              <a:solidFill>
                <a:schemeClr val="lt1"/>
              </a:solidFill>
            </a:endParaRPr>
          </a:p>
        </p:txBody>
      </p:sp>
      <p:sp>
        <p:nvSpPr>
          <p:cNvPr id="309" name="Google Shape;309;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nl-BE">
                <a:solidFill>
                  <a:schemeClr val="lt1"/>
                </a:solidFill>
              </a:rPr>
              <a:t>Op bestelling!</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Bij Beo of Gnoe na de verzameling</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Eens per maand ophalen of op Fosshop bestellen</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Betalen?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Cash</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Payconiq scannen</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Bij twijfel kan er even gepast worden (broek, rok, hemd, trui)			Wij hebben enkel pasmodellen in stock (niet te koop)</a:t>
            </a:r>
            <a:endParaRPr/>
          </a:p>
          <a:p>
            <a:pPr indent="0" lvl="0" marL="0" rtl="0" algn="l">
              <a:lnSpc>
                <a:spcPct val="90000"/>
              </a:lnSpc>
              <a:spcBef>
                <a:spcPts val="1000"/>
              </a:spcBef>
              <a:spcAft>
                <a:spcPts val="0"/>
              </a:spcAft>
              <a:buClr>
                <a:schemeClr val="dk1"/>
              </a:buClr>
              <a:buSzPts val="2800"/>
              <a:buNone/>
            </a:pPr>
            <a:r>
              <a:t/>
            </a:r>
            <a:endParaRPr>
              <a:solidFill>
                <a:schemeClr val="lt1"/>
              </a:solidFill>
            </a:endParaRPr>
          </a:p>
          <a:p>
            <a:pPr indent="-50800" lvl="0" marL="228600" rtl="0" algn="l">
              <a:lnSpc>
                <a:spcPct val="90000"/>
              </a:lnSpc>
              <a:spcBef>
                <a:spcPts val="1000"/>
              </a:spcBef>
              <a:spcAft>
                <a:spcPts val="0"/>
              </a:spcAft>
              <a:buClr>
                <a:schemeClr val="dk1"/>
              </a:buClr>
              <a:buSzPts val="2800"/>
              <a:buNone/>
            </a:pPr>
            <a:r>
              <a:t/>
            </a:r>
            <a:endParaRPr>
              <a:solidFill>
                <a:schemeClr val="lt1"/>
              </a:solidFill>
            </a:endParaRPr>
          </a:p>
        </p:txBody>
      </p:sp>
      <p:sp>
        <p:nvSpPr>
          <p:cNvPr id="310" name="Google Shape;310;p27"/>
          <p:cNvSpPr txBox="1"/>
          <p:nvPr/>
        </p:nvSpPr>
        <p:spPr>
          <a:xfrm>
            <a:off x="5285679" y="1844489"/>
            <a:ext cx="27097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id="311" name="Google Shape;311;p27"/>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pic>
        <p:nvPicPr>
          <p:cNvPr descr="Afbeelding met persoon, kleding, Menselijk gezicht, buitenshuis&#10;&#10;Automatisch gegenereerde beschrijving" id="312" name="Google Shape;312;p27"/>
          <p:cNvPicPr preferRelativeResize="0"/>
          <p:nvPr/>
        </p:nvPicPr>
        <p:blipFill rotWithShape="1">
          <a:blip r:embed="rId4">
            <a:alphaModFix/>
          </a:blip>
          <a:srcRect b="0" l="0" r="0" t="0"/>
          <a:stretch/>
        </p:blipFill>
        <p:spPr>
          <a:xfrm>
            <a:off x="8746737" y="396875"/>
            <a:ext cx="2857500" cy="2857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316" name="Shape 316"/>
        <p:cNvGrpSpPr/>
        <p:nvPr/>
      </p:nvGrpSpPr>
      <p:grpSpPr>
        <a:xfrm>
          <a:off x="0" y="0"/>
          <a:ext cx="0" cy="0"/>
          <a:chOff x="0" y="0"/>
          <a:chExt cx="0" cy="0"/>
        </a:xfrm>
      </p:grpSpPr>
      <p:sp>
        <p:nvSpPr>
          <p:cNvPr id="317" name="Google Shape;317;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Evenementen </a:t>
            </a:r>
            <a:endParaRPr/>
          </a:p>
        </p:txBody>
      </p:sp>
      <p:sp>
        <p:nvSpPr>
          <p:cNvPr id="318" name="Google Shape;318;p28"/>
          <p:cNvSpPr txBox="1"/>
          <p:nvPr>
            <p:ph idx="1" type="body"/>
          </p:nvPr>
        </p:nvSpPr>
        <p:spPr>
          <a:xfrm>
            <a:off x="838200" y="1154809"/>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t/>
            </a:r>
            <a:endParaRPr>
              <a:solidFill>
                <a:schemeClr val="lt1"/>
              </a:solidFill>
            </a:endParaRPr>
          </a:p>
          <a:p>
            <a:pPr indent="-215265" lvl="0" marL="228600" rtl="0" algn="l">
              <a:lnSpc>
                <a:spcPct val="90000"/>
              </a:lnSpc>
              <a:spcBef>
                <a:spcPts val="1000"/>
              </a:spcBef>
              <a:spcAft>
                <a:spcPts val="0"/>
              </a:spcAft>
              <a:buClr>
                <a:schemeClr val="lt1"/>
              </a:buClr>
              <a:buSzPct val="100000"/>
              <a:buChar char="•"/>
            </a:pPr>
            <a:r>
              <a:rPr lang="nl-BE">
                <a:solidFill>
                  <a:schemeClr val="lt1"/>
                </a:solidFill>
              </a:rPr>
              <a:t>Open Spelendag</a:t>
            </a:r>
            <a:endParaRPr>
              <a:solidFill>
                <a:schemeClr val="lt1"/>
              </a:solidFill>
            </a:endParaRPr>
          </a:p>
          <a:p>
            <a:pPr indent="-217169" lvl="1" marL="685800" rtl="0" algn="l">
              <a:lnSpc>
                <a:spcPct val="90000"/>
              </a:lnSpc>
              <a:spcBef>
                <a:spcPts val="500"/>
              </a:spcBef>
              <a:spcAft>
                <a:spcPts val="0"/>
              </a:spcAft>
              <a:buClr>
                <a:schemeClr val="lt1"/>
              </a:buClr>
              <a:buSzPct val="100000"/>
              <a:buChar char="•"/>
            </a:pPr>
            <a:r>
              <a:rPr lang="nl-BE">
                <a:solidFill>
                  <a:schemeClr val="lt1"/>
                </a:solidFill>
              </a:rPr>
              <a:t>In samenwerking met gemeente Zwalm</a:t>
            </a:r>
            <a:endParaRPr/>
          </a:p>
          <a:p>
            <a:pPr indent="-215265" lvl="0" marL="228600" rtl="0" algn="l">
              <a:lnSpc>
                <a:spcPct val="90000"/>
              </a:lnSpc>
              <a:spcBef>
                <a:spcPts val="1000"/>
              </a:spcBef>
              <a:spcAft>
                <a:spcPts val="0"/>
              </a:spcAft>
              <a:buClr>
                <a:schemeClr val="lt1"/>
              </a:buClr>
              <a:buSzPct val="100000"/>
              <a:buChar char="•"/>
            </a:pPr>
            <a:r>
              <a:rPr lang="nl-BE">
                <a:solidFill>
                  <a:schemeClr val="lt1"/>
                </a:solidFill>
              </a:rPr>
              <a:t>Wafelenbak (2 november)</a:t>
            </a:r>
            <a:endParaRPr/>
          </a:p>
          <a:p>
            <a:pPr indent="-215265" lvl="0" marL="228600" rtl="0" algn="l">
              <a:lnSpc>
                <a:spcPct val="90000"/>
              </a:lnSpc>
              <a:spcBef>
                <a:spcPts val="1000"/>
              </a:spcBef>
              <a:spcAft>
                <a:spcPts val="0"/>
              </a:spcAft>
              <a:buClr>
                <a:schemeClr val="lt1"/>
              </a:buClr>
              <a:buSzPct val="100000"/>
              <a:buChar char="•"/>
            </a:pPr>
            <a:r>
              <a:rPr lang="nl-BE">
                <a:solidFill>
                  <a:schemeClr val="lt1"/>
                </a:solidFill>
              </a:rPr>
              <a:t>De Feniks Quizt (15 november)</a:t>
            </a:r>
            <a:endParaRPr/>
          </a:p>
          <a:p>
            <a:pPr indent="-215265" lvl="0" marL="228600" rtl="0" algn="l">
              <a:lnSpc>
                <a:spcPct val="90000"/>
              </a:lnSpc>
              <a:spcBef>
                <a:spcPts val="1000"/>
              </a:spcBef>
              <a:spcAft>
                <a:spcPts val="0"/>
              </a:spcAft>
              <a:buClr>
                <a:schemeClr val="lt1"/>
              </a:buClr>
              <a:buSzPct val="100000"/>
              <a:buChar char="•"/>
            </a:pPr>
            <a:r>
              <a:rPr lang="nl-BE">
                <a:solidFill>
                  <a:schemeClr val="lt1"/>
                </a:solidFill>
              </a:rPr>
              <a:t>Kaas en wijn avond (15 februari)</a:t>
            </a:r>
            <a:endParaRPr/>
          </a:p>
          <a:p>
            <a:pPr indent="-215265" lvl="0" marL="228600" rtl="0" algn="l">
              <a:lnSpc>
                <a:spcPct val="90000"/>
              </a:lnSpc>
              <a:spcBef>
                <a:spcPts val="1000"/>
              </a:spcBef>
              <a:spcAft>
                <a:spcPts val="0"/>
              </a:spcAft>
              <a:buClr>
                <a:schemeClr val="lt1"/>
              </a:buClr>
              <a:buSzPct val="100000"/>
              <a:buChar char="•"/>
            </a:pPr>
            <a:r>
              <a:rPr lang="nl-BE">
                <a:solidFill>
                  <a:schemeClr val="lt1"/>
                </a:solidFill>
              </a:rPr>
              <a:t>Bierpong (14 maart)</a:t>
            </a:r>
            <a:endParaRPr/>
          </a:p>
          <a:p>
            <a:pPr indent="-215265" lvl="0" marL="228600" rtl="0" algn="l">
              <a:lnSpc>
                <a:spcPct val="90000"/>
              </a:lnSpc>
              <a:spcBef>
                <a:spcPts val="1000"/>
              </a:spcBef>
              <a:spcAft>
                <a:spcPts val="0"/>
              </a:spcAft>
              <a:buClr>
                <a:srgbClr val="A5A5A5"/>
              </a:buClr>
              <a:buSzPct val="100000"/>
              <a:buChar char="•"/>
            </a:pPr>
            <a:r>
              <a:rPr lang="nl-BE">
                <a:solidFill>
                  <a:srgbClr val="A5A5A5"/>
                </a:solidFill>
              </a:rPr>
              <a:t>Spaghetti- + fotoavond</a:t>
            </a:r>
            <a:endParaRPr/>
          </a:p>
          <a:p>
            <a:pPr indent="-76200" lvl="1" marL="685800" rtl="0" algn="l">
              <a:lnSpc>
                <a:spcPct val="90000"/>
              </a:lnSpc>
              <a:spcBef>
                <a:spcPts val="500"/>
              </a:spcBef>
              <a:spcAft>
                <a:spcPts val="0"/>
              </a:spcAft>
              <a:buClr>
                <a:schemeClr val="dk1"/>
              </a:buClr>
              <a:buSzPct val="100000"/>
              <a:buNone/>
            </a:pPr>
            <a:r>
              <a:t/>
            </a:r>
            <a:endParaRPr>
              <a:solidFill>
                <a:schemeClr val="lt1"/>
              </a:solidFill>
            </a:endParaRPr>
          </a:p>
          <a:p>
            <a:pPr indent="0" lvl="0" marL="0" rtl="0" algn="l">
              <a:lnSpc>
                <a:spcPct val="90000"/>
              </a:lnSpc>
              <a:spcBef>
                <a:spcPts val="1000"/>
              </a:spcBef>
              <a:spcAft>
                <a:spcPts val="0"/>
              </a:spcAft>
              <a:buClr>
                <a:schemeClr val="dk1"/>
              </a:buClr>
              <a:buSzPct val="100000"/>
              <a:buNone/>
            </a:pPr>
            <a:r>
              <a:t/>
            </a:r>
            <a:endParaRPr>
              <a:solidFill>
                <a:schemeClr val="lt1"/>
              </a:solidFill>
            </a:endParaRPr>
          </a:p>
          <a:p>
            <a:pPr indent="-50800" lvl="0" marL="228600" rtl="0" algn="l">
              <a:lnSpc>
                <a:spcPct val="90000"/>
              </a:lnSpc>
              <a:spcBef>
                <a:spcPts val="1000"/>
              </a:spcBef>
              <a:spcAft>
                <a:spcPts val="0"/>
              </a:spcAft>
              <a:buClr>
                <a:schemeClr val="dk1"/>
              </a:buClr>
              <a:buSzPct val="100000"/>
              <a:buNone/>
            </a:pPr>
            <a:r>
              <a:t/>
            </a:r>
            <a:endParaRPr>
              <a:solidFill>
                <a:schemeClr val="lt1"/>
              </a:solidFill>
            </a:endParaRPr>
          </a:p>
        </p:txBody>
      </p:sp>
      <p:pic>
        <p:nvPicPr>
          <p:cNvPr id="319" name="Google Shape;319;p28"/>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101" name="Shape 101"/>
        <p:cNvGrpSpPr/>
        <p:nvPr/>
      </p:nvGrpSpPr>
      <p:grpSpPr>
        <a:xfrm>
          <a:off x="0" y="0"/>
          <a:ext cx="0" cy="0"/>
          <a:chOff x="0" y="0"/>
          <a:chExt cx="0" cy="0"/>
        </a:xfrm>
      </p:grpSpPr>
      <p:sp>
        <p:nvSpPr>
          <p:cNvPr id="102" name="Google Shape;10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Inhoud </a:t>
            </a:r>
            <a:endParaRPr/>
          </a:p>
        </p:txBody>
      </p:sp>
      <p:sp>
        <p:nvSpPr>
          <p:cNvPr id="103" name="Google Shape;10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nl-BE">
                <a:solidFill>
                  <a:schemeClr val="lt1"/>
                </a:solidFill>
              </a:rPr>
              <a:t>Scouting, wat is dat?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FOS Open Scouting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Missie &amp; visie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Eenheid </a:t>
            </a:r>
            <a:endParaRPr/>
          </a:p>
          <a:p>
            <a:pPr indent="0" lvl="1" marL="457200" rtl="0" algn="l">
              <a:lnSpc>
                <a:spcPct val="90000"/>
              </a:lnSpc>
              <a:spcBef>
                <a:spcPts val="500"/>
              </a:spcBef>
              <a:spcAft>
                <a:spcPts val="0"/>
              </a:spcAft>
              <a:buClr>
                <a:schemeClr val="dk1"/>
              </a:buClr>
              <a:buSzPts val="2400"/>
              <a:buNone/>
            </a:pPr>
            <a:r>
              <a:t/>
            </a:r>
            <a:endParaRPr>
              <a:solidFill>
                <a:schemeClr val="lt1"/>
              </a:solidFill>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Takken</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Algemeen</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Inhoud</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Pedagogiek</a:t>
            </a:r>
            <a:endParaRPr/>
          </a:p>
          <a:p>
            <a:pPr indent="0" lvl="1" marL="457200" rtl="0" algn="l">
              <a:lnSpc>
                <a:spcPct val="90000"/>
              </a:lnSpc>
              <a:spcBef>
                <a:spcPts val="500"/>
              </a:spcBef>
              <a:spcAft>
                <a:spcPts val="0"/>
              </a:spcAft>
              <a:buClr>
                <a:schemeClr val="lt1"/>
              </a:buClr>
              <a:buSzPts val="2400"/>
              <a:buNone/>
            </a:pPr>
            <a:r>
              <a:rPr lang="nl-BE">
                <a:solidFill>
                  <a:schemeClr val="lt1"/>
                </a:solidFill>
              </a:rPr>
              <a:t>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Praktische werking</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Scoutsjaar</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Soorten activiteiten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Verzameling</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Uniform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Evenementen</a:t>
            </a:r>
            <a:endParaRPr/>
          </a:p>
        </p:txBody>
      </p:sp>
      <p:pic>
        <p:nvPicPr>
          <p:cNvPr id="104" name="Google Shape;104;p3"/>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323" name="Shape 323"/>
        <p:cNvGrpSpPr/>
        <p:nvPr/>
      </p:nvGrpSpPr>
      <p:grpSpPr>
        <a:xfrm>
          <a:off x="0" y="0"/>
          <a:ext cx="0" cy="0"/>
          <a:chOff x="0" y="0"/>
          <a:chExt cx="0" cy="0"/>
        </a:xfrm>
      </p:grpSpPr>
      <p:sp>
        <p:nvSpPr>
          <p:cNvPr id="324" name="Google Shape;324;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TRADITIES </a:t>
            </a:r>
            <a:endParaRPr/>
          </a:p>
        </p:txBody>
      </p:sp>
      <p:sp>
        <p:nvSpPr>
          <p:cNvPr id="325" name="Google Shape;325;p29"/>
          <p:cNvSpPr txBox="1"/>
          <p:nvPr>
            <p:ph idx="1" type="body"/>
          </p:nvPr>
        </p:nvSpPr>
        <p:spPr>
          <a:xfrm>
            <a:off x="838200" y="1154809"/>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t/>
            </a:r>
            <a:endParaRPr>
              <a:solidFill>
                <a:schemeClr val="lt1"/>
              </a:solidFill>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Doop (nee, niet dat soort doop)</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Zwemmen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Schaatsen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Sinterklaas</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Kerstfeestje</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Leefweek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Eenheidsuitstap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Totems </a:t>
            </a:r>
            <a:endParaRPr/>
          </a:p>
          <a:p>
            <a:pPr indent="-50800" lvl="0" marL="228600" rtl="0" algn="l">
              <a:lnSpc>
                <a:spcPct val="90000"/>
              </a:lnSpc>
              <a:spcBef>
                <a:spcPts val="1000"/>
              </a:spcBef>
              <a:spcAft>
                <a:spcPts val="0"/>
              </a:spcAft>
              <a:buClr>
                <a:schemeClr val="dk1"/>
              </a:buClr>
              <a:buSzPts val="2800"/>
              <a:buNone/>
            </a:pPr>
            <a:r>
              <a:t/>
            </a:r>
            <a:endParaRPr>
              <a:solidFill>
                <a:schemeClr val="lt1"/>
              </a:solidFill>
            </a:endParaRPr>
          </a:p>
          <a:p>
            <a:pPr indent="0" lvl="1" marL="457200" rtl="0" algn="l">
              <a:lnSpc>
                <a:spcPct val="90000"/>
              </a:lnSpc>
              <a:spcBef>
                <a:spcPts val="500"/>
              </a:spcBef>
              <a:spcAft>
                <a:spcPts val="0"/>
              </a:spcAft>
              <a:buClr>
                <a:schemeClr val="dk1"/>
              </a:buClr>
              <a:buSzPts val="2400"/>
              <a:buNone/>
            </a:pPr>
            <a:r>
              <a:t/>
            </a:r>
            <a:endParaRPr>
              <a:solidFill>
                <a:schemeClr val="lt1"/>
              </a:solidFill>
            </a:endParaRPr>
          </a:p>
          <a:p>
            <a:pPr indent="-76200" lvl="1" marL="685800" rtl="0" algn="l">
              <a:lnSpc>
                <a:spcPct val="90000"/>
              </a:lnSpc>
              <a:spcBef>
                <a:spcPts val="500"/>
              </a:spcBef>
              <a:spcAft>
                <a:spcPts val="0"/>
              </a:spcAft>
              <a:buClr>
                <a:schemeClr val="dk1"/>
              </a:buClr>
              <a:buSzPts val="2400"/>
              <a:buNone/>
            </a:pPr>
            <a:r>
              <a:t/>
            </a:r>
            <a:endParaRPr>
              <a:solidFill>
                <a:schemeClr val="lt1"/>
              </a:solidFill>
            </a:endParaRPr>
          </a:p>
          <a:p>
            <a:pPr indent="0" lvl="0" marL="0" rtl="0" algn="l">
              <a:lnSpc>
                <a:spcPct val="90000"/>
              </a:lnSpc>
              <a:spcBef>
                <a:spcPts val="1000"/>
              </a:spcBef>
              <a:spcAft>
                <a:spcPts val="0"/>
              </a:spcAft>
              <a:buClr>
                <a:schemeClr val="dk1"/>
              </a:buClr>
              <a:buSzPts val="2800"/>
              <a:buNone/>
            </a:pPr>
            <a:r>
              <a:t/>
            </a:r>
            <a:endParaRPr>
              <a:solidFill>
                <a:schemeClr val="lt1"/>
              </a:solidFill>
            </a:endParaRPr>
          </a:p>
          <a:p>
            <a:pPr indent="-50800" lvl="0" marL="228600" rtl="0" algn="l">
              <a:lnSpc>
                <a:spcPct val="90000"/>
              </a:lnSpc>
              <a:spcBef>
                <a:spcPts val="1000"/>
              </a:spcBef>
              <a:spcAft>
                <a:spcPts val="0"/>
              </a:spcAft>
              <a:buClr>
                <a:schemeClr val="dk1"/>
              </a:buClr>
              <a:buSzPts val="2800"/>
              <a:buNone/>
            </a:pPr>
            <a:r>
              <a:t/>
            </a:r>
            <a:endParaRPr>
              <a:solidFill>
                <a:schemeClr val="lt1"/>
              </a:solidFill>
            </a:endParaRPr>
          </a:p>
        </p:txBody>
      </p:sp>
      <p:pic>
        <p:nvPicPr>
          <p:cNvPr id="326" name="Google Shape;326;p29"/>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331" name="Shape 331"/>
        <p:cNvGrpSpPr/>
        <p:nvPr/>
      </p:nvGrpSpPr>
      <p:grpSpPr>
        <a:xfrm>
          <a:off x="0" y="0"/>
          <a:ext cx="0" cy="0"/>
          <a:chOff x="0" y="0"/>
          <a:chExt cx="0" cy="0"/>
        </a:xfrm>
      </p:grpSpPr>
      <p:sp>
        <p:nvSpPr>
          <p:cNvPr id="332" name="Google Shape;332;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7200"/>
              <a:buFont typeface="Calibri"/>
              <a:buNone/>
            </a:pPr>
            <a:r>
              <a:rPr lang="nl-BE" sz="7200">
                <a:solidFill>
                  <a:schemeClr val="lt1"/>
                </a:solidFill>
              </a:rPr>
              <a:t>Belofte</a:t>
            </a:r>
            <a:endParaRPr>
              <a:solidFill>
                <a:schemeClr val="lt1"/>
              </a:solidFill>
            </a:endParaRPr>
          </a:p>
        </p:txBody>
      </p:sp>
      <p:sp>
        <p:nvSpPr>
          <p:cNvPr id="333" name="Google Shape;333;p30"/>
          <p:cNvSpPr txBox="1"/>
          <p:nvPr>
            <p:ph idx="1" type="body"/>
          </p:nvPr>
        </p:nvSpPr>
        <p:spPr>
          <a:xfrm>
            <a:off x="320511" y="1825625"/>
            <a:ext cx="11871489" cy="4351338"/>
          </a:xfrm>
          <a:prstGeom prst="rect">
            <a:avLst/>
          </a:prstGeom>
          <a:noFill/>
          <a:ln>
            <a:noFill/>
          </a:ln>
        </p:spPr>
        <p:txBody>
          <a:bodyPr anchorCtr="0" anchor="t" bIns="45700" lIns="91425" spcFirstLastPara="1" rIns="91425" wrap="square" tIns="45700">
            <a:normAutofit/>
          </a:bodyPr>
          <a:lstStyle/>
          <a:p>
            <a:pPr indent="-228600" lvl="1" marL="685800" rtl="0" algn="l">
              <a:lnSpc>
                <a:spcPct val="90000"/>
              </a:lnSpc>
              <a:spcBef>
                <a:spcPts val="0"/>
              </a:spcBef>
              <a:spcAft>
                <a:spcPts val="0"/>
              </a:spcAft>
              <a:buClr>
                <a:schemeClr val="lt1"/>
              </a:buClr>
              <a:buSzPts val="2400"/>
              <a:buChar char="•"/>
            </a:pPr>
            <a:r>
              <a:rPr lang="nl-BE">
                <a:solidFill>
                  <a:schemeClr val="lt1"/>
                </a:solidFill>
              </a:rPr>
              <a:t>Enorm belangrijk!</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Mysterie en geheimhouding!</a:t>
            </a:r>
            <a:endParaRPr/>
          </a:p>
          <a:p>
            <a:pPr indent="-228600" lvl="2" marL="1143000" rtl="0" algn="l">
              <a:lnSpc>
                <a:spcPct val="90000"/>
              </a:lnSpc>
              <a:spcBef>
                <a:spcPts val="500"/>
              </a:spcBef>
              <a:spcAft>
                <a:spcPts val="0"/>
              </a:spcAft>
              <a:buClr>
                <a:schemeClr val="lt1"/>
              </a:buClr>
              <a:buSzPts val="2000"/>
              <a:buChar char="•"/>
            </a:pPr>
            <a:r>
              <a:rPr lang="nl-BE">
                <a:solidFill>
                  <a:schemeClr val="lt1"/>
                </a:solidFill>
              </a:rPr>
              <a:t>Kinderen maar ook ouders!</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Wie, wanneer, waarom, hoe….</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Alles op zijn tijd, heb vertrouwen in de leiding</a:t>
            </a:r>
            <a:endParaRPr/>
          </a:p>
          <a:p>
            <a:pPr indent="-76200" lvl="1" marL="685800" rtl="0" algn="l">
              <a:lnSpc>
                <a:spcPct val="90000"/>
              </a:lnSpc>
              <a:spcBef>
                <a:spcPts val="500"/>
              </a:spcBef>
              <a:spcAft>
                <a:spcPts val="0"/>
              </a:spcAft>
              <a:buClr>
                <a:schemeClr val="dk1"/>
              </a:buClr>
              <a:buSzPts val="2400"/>
              <a:buNone/>
            </a:pPr>
            <a:r>
              <a:t/>
            </a:r>
            <a:endParaRPr>
              <a:solidFill>
                <a:schemeClr val="lt1"/>
              </a:solidFill>
            </a:endParaRPr>
          </a:p>
          <a:p>
            <a:pPr indent="-76200" lvl="1" marL="685800" rtl="0" algn="l">
              <a:lnSpc>
                <a:spcPct val="90000"/>
              </a:lnSpc>
              <a:spcBef>
                <a:spcPts val="500"/>
              </a:spcBef>
              <a:spcAft>
                <a:spcPts val="0"/>
              </a:spcAft>
              <a:buClr>
                <a:schemeClr val="dk1"/>
              </a:buClr>
              <a:buSzPts val="2400"/>
              <a:buNone/>
            </a:pPr>
            <a:r>
              <a:t/>
            </a:r>
            <a:endParaRPr>
              <a:solidFill>
                <a:schemeClr val="lt1"/>
              </a:solidFill>
            </a:endParaRPr>
          </a:p>
          <a:p>
            <a:pPr indent="-76200" lvl="1" marL="685800" rtl="0" algn="l">
              <a:lnSpc>
                <a:spcPct val="90000"/>
              </a:lnSpc>
              <a:spcBef>
                <a:spcPts val="500"/>
              </a:spcBef>
              <a:spcAft>
                <a:spcPts val="0"/>
              </a:spcAft>
              <a:buClr>
                <a:schemeClr val="dk1"/>
              </a:buClr>
              <a:buSzPts val="2400"/>
              <a:buNone/>
            </a:pPr>
            <a:r>
              <a:t/>
            </a:r>
            <a:endParaRPr>
              <a:solidFill>
                <a:schemeClr val="lt1"/>
              </a:solidFill>
            </a:endParaRPr>
          </a:p>
        </p:txBody>
      </p:sp>
      <p:pic>
        <p:nvPicPr>
          <p:cNvPr id="334" name="Google Shape;334;p30"/>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338" name="Shape 338"/>
        <p:cNvGrpSpPr/>
        <p:nvPr/>
      </p:nvGrpSpPr>
      <p:grpSpPr>
        <a:xfrm>
          <a:off x="0" y="0"/>
          <a:ext cx="0" cy="0"/>
          <a:chOff x="0" y="0"/>
          <a:chExt cx="0" cy="0"/>
        </a:xfrm>
      </p:grpSpPr>
      <p:sp>
        <p:nvSpPr>
          <p:cNvPr id="339" name="Google Shape;339;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Calibri"/>
              <a:buNone/>
            </a:pPr>
            <a:r>
              <a:rPr lang="nl-BE" sz="6000">
                <a:solidFill>
                  <a:schemeClr val="lt1"/>
                </a:solidFill>
              </a:rPr>
              <a:t>KAMPEN</a:t>
            </a:r>
            <a:endParaRPr/>
          </a:p>
        </p:txBody>
      </p:sp>
      <p:sp>
        <p:nvSpPr>
          <p:cNvPr id="340" name="Google Shape;340;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76200" lvl="1" marL="685800" rtl="0" algn="l">
              <a:lnSpc>
                <a:spcPct val="90000"/>
              </a:lnSpc>
              <a:spcBef>
                <a:spcPts val="0"/>
              </a:spcBef>
              <a:spcAft>
                <a:spcPts val="0"/>
              </a:spcAft>
              <a:buClr>
                <a:schemeClr val="dk1"/>
              </a:buClr>
              <a:buSzPts val="2400"/>
              <a:buNone/>
            </a:pPr>
            <a:r>
              <a:t/>
            </a:r>
            <a:endParaRPr>
              <a:solidFill>
                <a:schemeClr val="lt1"/>
              </a:solidFill>
            </a:endParaRPr>
          </a:p>
          <a:p>
            <a:pPr indent="0" lvl="0" marL="0" rtl="0" algn="l">
              <a:lnSpc>
                <a:spcPct val="90000"/>
              </a:lnSpc>
              <a:spcBef>
                <a:spcPts val="1000"/>
              </a:spcBef>
              <a:spcAft>
                <a:spcPts val="0"/>
              </a:spcAft>
              <a:buClr>
                <a:schemeClr val="dk1"/>
              </a:buClr>
              <a:buSzPts val="2800"/>
              <a:buNone/>
            </a:pPr>
            <a:r>
              <a:t/>
            </a:r>
            <a:endParaRPr>
              <a:solidFill>
                <a:schemeClr val="lt1"/>
              </a:solidFill>
            </a:endParaRPr>
          </a:p>
          <a:p>
            <a:pPr indent="-50800" lvl="0" marL="228600" rtl="0" algn="l">
              <a:lnSpc>
                <a:spcPct val="90000"/>
              </a:lnSpc>
              <a:spcBef>
                <a:spcPts val="1000"/>
              </a:spcBef>
              <a:spcAft>
                <a:spcPts val="0"/>
              </a:spcAft>
              <a:buClr>
                <a:schemeClr val="dk1"/>
              </a:buClr>
              <a:buSzPts val="2800"/>
              <a:buNone/>
            </a:pPr>
            <a:r>
              <a:t/>
            </a:r>
            <a:endParaRPr>
              <a:solidFill>
                <a:schemeClr val="lt1"/>
              </a:solidFill>
            </a:endParaRPr>
          </a:p>
        </p:txBody>
      </p:sp>
      <p:pic>
        <p:nvPicPr>
          <p:cNvPr id="341" name="Google Shape;341;p31"/>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345" name="Shape 345"/>
        <p:cNvGrpSpPr/>
        <p:nvPr/>
      </p:nvGrpSpPr>
      <p:grpSpPr>
        <a:xfrm>
          <a:off x="0" y="0"/>
          <a:ext cx="0" cy="0"/>
          <a:chOff x="0" y="0"/>
          <a:chExt cx="0" cy="0"/>
        </a:xfrm>
      </p:grpSpPr>
      <p:sp>
        <p:nvSpPr>
          <p:cNvPr id="346" name="Google Shape;346;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Kampen</a:t>
            </a:r>
            <a:endParaRPr/>
          </a:p>
        </p:txBody>
      </p:sp>
      <p:sp>
        <p:nvSpPr>
          <p:cNvPr id="347" name="Google Shape;347;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nl-BE">
                <a:solidFill>
                  <a:schemeClr val="lt1"/>
                </a:solidFill>
              </a:rPr>
              <a:t>Herfstweekend</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Paaskamp</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Zomerkamp</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Opbouw is cruciaal!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Opbouw in aantal nachten</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Van gebouw naar tent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Bevorderend voor groepssfeer en vriendschappen</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Leiding beter leren kennen</a:t>
            </a:r>
            <a:endParaRPr/>
          </a:p>
          <a:p>
            <a:pPr indent="-228600" lvl="1" marL="685800" rtl="0" algn="l">
              <a:lnSpc>
                <a:spcPct val="90000"/>
              </a:lnSpc>
              <a:spcBef>
                <a:spcPts val="500"/>
              </a:spcBef>
              <a:spcAft>
                <a:spcPts val="0"/>
              </a:spcAft>
              <a:buClr>
                <a:srgbClr val="A5A5A5"/>
              </a:buClr>
              <a:buSzPts val="2400"/>
              <a:buChar char="•"/>
            </a:pPr>
            <a:r>
              <a:rPr lang="nl-BE">
                <a:solidFill>
                  <a:srgbClr val="A5A5A5"/>
                </a:solidFill>
              </a:rPr>
              <a:t>Dit jaar laten we onze stam de rol van kookploeg vervullen </a:t>
            </a:r>
            <a:endParaRPr/>
          </a:p>
        </p:txBody>
      </p:sp>
      <p:pic>
        <p:nvPicPr>
          <p:cNvPr id="348" name="Google Shape;348;p32"/>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352" name="Shape 352"/>
        <p:cNvGrpSpPr/>
        <p:nvPr/>
      </p:nvGrpSpPr>
      <p:grpSpPr>
        <a:xfrm>
          <a:off x="0" y="0"/>
          <a:ext cx="0" cy="0"/>
          <a:chOff x="0" y="0"/>
          <a:chExt cx="0" cy="0"/>
        </a:xfrm>
      </p:grpSpPr>
      <p:sp>
        <p:nvSpPr>
          <p:cNvPr id="353" name="Google Shape;35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Belangrijke aandachtspunten</a:t>
            </a:r>
            <a:endParaRPr/>
          </a:p>
        </p:txBody>
      </p:sp>
      <p:sp>
        <p:nvSpPr>
          <p:cNvPr id="354" name="Google Shape;354;p33"/>
          <p:cNvSpPr txBox="1"/>
          <p:nvPr>
            <p:ph idx="1" type="body"/>
          </p:nvPr>
        </p:nvSpPr>
        <p:spPr>
          <a:xfrm>
            <a:off x="838200" y="1423446"/>
            <a:ext cx="10515600" cy="5147035"/>
          </a:xfrm>
          <a:prstGeom prst="rect">
            <a:avLst/>
          </a:prstGeom>
          <a:noFill/>
          <a:ln>
            <a:noFill/>
          </a:ln>
        </p:spPr>
        <p:txBody>
          <a:bodyPr anchorCtr="0" anchor="t" bIns="45700" lIns="91425" spcFirstLastPara="1" rIns="91425" wrap="square" tIns="45700">
            <a:normAutofit fontScale="70000" lnSpcReduction="20000"/>
          </a:bodyPr>
          <a:lstStyle/>
          <a:p>
            <a:pPr indent="0" lvl="1" marL="457200" rtl="0" algn="l">
              <a:lnSpc>
                <a:spcPct val="90000"/>
              </a:lnSpc>
              <a:spcBef>
                <a:spcPts val="0"/>
              </a:spcBef>
              <a:spcAft>
                <a:spcPts val="0"/>
              </a:spcAft>
              <a:buClr>
                <a:schemeClr val="dk1"/>
              </a:buClr>
              <a:buSzPct val="100000"/>
              <a:buNone/>
            </a:pPr>
            <a:r>
              <a:t/>
            </a:r>
            <a:endParaRPr>
              <a:solidFill>
                <a:schemeClr val="lt1"/>
              </a:solidFill>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 Geen opblaasmatrassen (lek = slapen op de grond),  geen veldbedden (neemt veel plaats in)</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Beter: kampeermatje (veel soorten)</a:t>
            </a:r>
            <a:endParaRPr/>
          </a:p>
          <a:p>
            <a:pPr indent="-121919" lvl="1" marL="685800" rtl="0" algn="l">
              <a:lnSpc>
                <a:spcPct val="90000"/>
              </a:lnSpc>
              <a:spcBef>
                <a:spcPts val="500"/>
              </a:spcBef>
              <a:spcAft>
                <a:spcPts val="0"/>
              </a:spcAft>
              <a:buClr>
                <a:schemeClr val="dk1"/>
              </a:buClr>
              <a:buSzPct val="100000"/>
              <a:buNone/>
            </a:pPr>
            <a:r>
              <a:t/>
            </a:r>
            <a:endParaRPr>
              <a:solidFill>
                <a:schemeClr val="lt1"/>
              </a:solidFill>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Leiding informeren - </a:t>
            </a:r>
            <a:r>
              <a:rPr b="1" lang="nl-BE">
                <a:solidFill>
                  <a:schemeClr val="lt1"/>
                </a:solidFill>
              </a:rPr>
              <a:t>Discretie verzekerd! </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Af en toe ongelukje? Pampers mee</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Nieuwe omgeving = meer kans op ongelukjes</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Heeft uw kind moeite met bepaalde (nieuwe) zaken? </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Medicatie? </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a:t>
            </a:r>
            <a:endParaRPr/>
          </a:p>
          <a:p>
            <a:pPr indent="-121919" lvl="1" marL="685800" rtl="0" algn="l">
              <a:lnSpc>
                <a:spcPct val="90000"/>
              </a:lnSpc>
              <a:spcBef>
                <a:spcPts val="500"/>
              </a:spcBef>
              <a:spcAft>
                <a:spcPts val="0"/>
              </a:spcAft>
              <a:buClr>
                <a:schemeClr val="dk1"/>
              </a:buClr>
              <a:buSzPct val="100000"/>
              <a:buNone/>
            </a:pPr>
            <a:r>
              <a:t/>
            </a:r>
            <a:endParaRPr>
              <a:solidFill>
                <a:schemeClr val="lt1"/>
              </a:solidFill>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“Mijn kind lust geen champignons”</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Respect voor kookouders/kookleiding</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Niemand wordt verplicht te eten, wel proeven.</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Wat je extra vraagt, eet je op</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Soms betere resultaten dan thuis ;-) </a:t>
            </a:r>
            <a:endParaRPr/>
          </a:p>
          <a:p>
            <a:pPr indent="0" lvl="1" marL="457200" rtl="0" algn="l">
              <a:lnSpc>
                <a:spcPct val="90000"/>
              </a:lnSpc>
              <a:spcBef>
                <a:spcPts val="500"/>
              </a:spcBef>
              <a:spcAft>
                <a:spcPts val="0"/>
              </a:spcAft>
              <a:buClr>
                <a:schemeClr val="dk1"/>
              </a:buClr>
              <a:buSzPct val="100000"/>
              <a:buNone/>
            </a:pPr>
            <a:r>
              <a:t/>
            </a:r>
            <a:endParaRPr>
              <a:solidFill>
                <a:schemeClr val="lt1"/>
              </a:solidFill>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Alle info in uitgebreide kampbrief (website)</a:t>
            </a:r>
            <a:endParaRPr/>
          </a:p>
          <a:p>
            <a:pPr indent="-104140" lvl="0" marL="228600" rtl="0" algn="l">
              <a:lnSpc>
                <a:spcPct val="90000"/>
              </a:lnSpc>
              <a:spcBef>
                <a:spcPts val="1000"/>
              </a:spcBef>
              <a:spcAft>
                <a:spcPts val="0"/>
              </a:spcAft>
              <a:buClr>
                <a:schemeClr val="dk1"/>
              </a:buClr>
              <a:buSzPct val="100000"/>
              <a:buNone/>
            </a:pPr>
            <a:r>
              <a:t/>
            </a:r>
            <a:endParaRPr>
              <a:solidFill>
                <a:schemeClr val="lt1"/>
              </a:solidFill>
            </a:endParaRPr>
          </a:p>
        </p:txBody>
      </p:sp>
      <p:pic>
        <p:nvPicPr>
          <p:cNvPr id="355" name="Google Shape;355;p33"/>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359" name="Shape 359"/>
        <p:cNvGrpSpPr/>
        <p:nvPr/>
      </p:nvGrpSpPr>
      <p:grpSpPr>
        <a:xfrm>
          <a:off x="0" y="0"/>
          <a:ext cx="0" cy="0"/>
          <a:chOff x="0" y="0"/>
          <a:chExt cx="0" cy="0"/>
        </a:xfrm>
      </p:grpSpPr>
      <p:sp>
        <p:nvSpPr>
          <p:cNvPr id="360" name="Google Shape;36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Herfstweekend </a:t>
            </a:r>
            <a:endParaRPr/>
          </a:p>
        </p:txBody>
      </p:sp>
      <p:sp>
        <p:nvSpPr>
          <p:cNvPr id="361" name="Google Shape;361;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nl-BE">
                <a:solidFill>
                  <a:schemeClr val="lt1"/>
                </a:solidFill>
              </a:rPr>
              <a:t>“dichtbij” huis</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Ouders voeren</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In gebouwen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Vrijdagavond tot zondagmiddag</a:t>
            </a:r>
            <a:endParaRPr/>
          </a:p>
          <a:p>
            <a:pPr indent="0" lvl="1" marL="457200" rtl="0" algn="l">
              <a:lnSpc>
                <a:spcPct val="90000"/>
              </a:lnSpc>
              <a:spcBef>
                <a:spcPts val="500"/>
              </a:spcBef>
              <a:spcAft>
                <a:spcPts val="0"/>
              </a:spcAft>
              <a:buClr>
                <a:schemeClr val="lt1"/>
              </a:buClr>
              <a:buSzPts val="2400"/>
              <a:buNone/>
            </a:pPr>
            <a:br>
              <a:rPr lang="nl-BE">
                <a:solidFill>
                  <a:schemeClr val="lt1"/>
                </a:solidFill>
              </a:rPr>
            </a:br>
            <a:br>
              <a:rPr lang="nl-BE">
                <a:solidFill>
                  <a:schemeClr val="lt1"/>
                </a:solidFill>
              </a:rPr>
            </a:br>
            <a:endParaRPr>
              <a:solidFill>
                <a:schemeClr val="lt1"/>
              </a:solidFill>
            </a:endParaRPr>
          </a:p>
        </p:txBody>
      </p:sp>
      <p:pic>
        <p:nvPicPr>
          <p:cNvPr id="362" name="Google Shape;362;p34"/>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366" name="Shape 366"/>
        <p:cNvGrpSpPr/>
        <p:nvPr/>
      </p:nvGrpSpPr>
      <p:grpSpPr>
        <a:xfrm>
          <a:off x="0" y="0"/>
          <a:ext cx="0" cy="0"/>
          <a:chOff x="0" y="0"/>
          <a:chExt cx="0" cy="0"/>
        </a:xfrm>
      </p:grpSpPr>
      <p:sp>
        <p:nvSpPr>
          <p:cNvPr id="367" name="Google Shape;367;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Paaskamp</a:t>
            </a:r>
            <a:endParaRPr/>
          </a:p>
        </p:txBody>
      </p:sp>
      <p:sp>
        <p:nvSpPr>
          <p:cNvPr id="368" name="Google Shape;368;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lt1"/>
              </a:buClr>
              <a:buSzPts val="2800"/>
              <a:buChar char="•"/>
            </a:pPr>
            <a:r>
              <a:rPr lang="nl-BE">
                <a:solidFill>
                  <a:schemeClr val="lt1"/>
                </a:solidFill>
              </a:rPr>
              <a:t>Verder van huis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Met de trein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In gebouwen</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Tweede week paasvakantie, maandag tot vrijdag: 14-18 april</a:t>
            </a:r>
            <a:endParaRPr/>
          </a:p>
          <a:p>
            <a:pPr indent="0" lvl="0" marL="0" rtl="0" algn="l">
              <a:lnSpc>
                <a:spcPct val="90000"/>
              </a:lnSpc>
              <a:spcBef>
                <a:spcPts val="1000"/>
              </a:spcBef>
              <a:spcAft>
                <a:spcPts val="0"/>
              </a:spcAft>
              <a:buClr>
                <a:schemeClr val="dk1"/>
              </a:buClr>
              <a:buSzPts val="2800"/>
              <a:buNone/>
            </a:pPr>
            <a:r>
              <a:t/>
            </a:r>
            <a:endParaRPr>
              <a:solidFill>
                <a:schemeClr val="lt1"/>
              </a:solidFill>
            </a:endParaRPr>
          </a:p>
          <a:p>
            <a:pPr indent="-50800" lvl="0" marL="228600" rtl="0" algn="l">
              <a:lnSpc>
                <a:spcPct val="90000"/>
              </a:lnSpc>
              <a:spcBef>
                <a:spcPts val="1000"/>
              </a:spcBef>
              <a:spcAft>
                <a:spcPts val="0"/>
              </a:spcAft>
              <a:buClr>
                <a:schemeClr val="dk1"/>
              </a:buClr>
              <a:buSzPts val="2800"/>
              <a:buNone/>
            </a:pPr>
            <a:r>
              <a:t/>
            </a:r>
            <a:endParaRPr>
              <a:solidFill>
                <a:schemeClr val="lt1"/>
              </a:solidFill>
            </a:endParaRPr>
          </a:p>
          <a:p>
            <a:pPr indent="-50800" lvl="0" marL="228600" rtl="0" algn="l">
              <a:lnSpc>
                <a:spcPct val="90000"/>
              </a:lnSpc>
              <a:spcBef>
                <a:spcPts val="1000"/>
              </a:spcBef>
              <a:spcAft>
                <a:spcPts val="0"/>
              </a:spcAft>
              <a:buClr>
                <a:schemeClr val="dk1"/>
              </a:buClr>
              <a:buSzPts val="2800"/>
              <a:buNone/>
            </a:pPr>
            <a:r>
              <a:t/>
            </a:r>
            <a:endParaRPr>
              <a:solidFill>
                <a:schemeClr val="lt1"/>
              </a:solidFill>
            </a:endParaRPr>
          </a:p>
          <a:p>
            <a:pPr indent="-50800" lvl="0" marL="228600" rtl="0" algn="l">
              <a:lnSpc>
                <a:spcPct val="90000"/>
              </a:lnSpc>
              <a:spcBef>
                <a:spcPts val="1000"/>
              </a:spcBef>
              <a:spcAft>
                <a:spcPts val="0"/>
              </a:spcAft>
              <a:buClr>
                <a:schemeClr val="dk1"/>
              </a:buClr>
              <a:buSzPts val="2800"/>
              <a:buNone/>
            </a:pPr>
            <a:r>
              <a:t/>
            </a:r>
            <a:endParaRPr>
              <a:solidFill>
                <a:schemeClr val="lt1"/>
              </a:solidFill>
            </a:endParaRPr>
          </a:p>
          <a:p>
            <a:pPr indent="-50800" lvl="0" marL="228600" rtl="0" algn="l">
              <a:lnSpc>
                <a:spcPct val="90000"/>
              </a:lnSpc>
              <a:spcBef>
                <a:spcPts val="1000"/>
              </a:spcBef>
              <a:spcAft>
                <a:spcPts val="0"/>
              </a:spcAft>
              <a:buClr>
                <a:schemeClr val="dk1"/>
              </a:buClr>
              <a:buSzPts val="2800"/>
              <a:buNone/>
            </a:pPr>
            <a:r>
              <a:t/>
            </a:r>
            <a:endParaRPr>
              <a:solidFill>
                <a:schemeClr val="lt1"/>
              </a:solidFill>
            </a:endParaRPr>
          </a:p>
        </p:txBody>
      </p:sp>
      <p:pic>
        <p:nvPicPr>
          <p:cNvPr id="369" name="Google Shape;369;p35"/>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373" name="Shape 373"/>
        <p:cNvGrpSpPr/>
        <p:nvPr/>
      </p:nvGrpSpPr>
      <p:grpSpPr>
        <a:xfrm>
          <a:off x="0" y="0"/>
          <a:ext cx="0" cy="0"/>
          <a:chOff x="0" y="0"/>
          <a:chExt cx="0" cy="0"/>
        </a:xfrm>
      </p:grpSpPr>
      <p:sp>
        <p:nvSpPr>
          <p:cNvPr id="374" name="Google Shape;374;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ZOMERKAMP!!!</a:t>
            </a:r>
            <a:endParaRPr/>
          </a:p>
        </p:txBody>
      </p:sp>
      <p:sp>
        <p:nvSpPr>
          <p:cNvPr id="375" name="Google Shape;375;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nl-BE">
                <a:solidFill>
                  <a:schemeClr val="lt1"/>
                </a:solidFill>
              </a:rPr>
              <a:t>Hét hoogtepunt van  de eenheid in het scoutsjaar!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In de Ardennen</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Slapen in tenten op veld, wassen in de rivier en jawel… ‘HUDO’</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Met de trein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7 dagen voor bevers + welpen</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10 dagen voor wolven, JVG’s en VG’s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Altijd prachtige ervaring!</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Technieken behalen vindt hoofdzakelijk op zomerkamp plaats</a:t>
            </a:r>
            <a:endParaRPr/>
          </a:p>
          <a:p>
            <a:pPr indent="-50800" lvl="0" marL="228600" rtl="0" algn="l">
              <a:lnSpc>
                <a:spcPct val="90000"/>
              </a:lnSpc>
              <a:spcBef>
                <a:spcPts val="1000"/>
              </a:spcBef>
              <a:spcAft>
                <a:spcPts val="0"/>
              </a:spcAft>
              <a:buClr>
                <a:schemeClr val="dk1"/>
              </a:buClr>
              <a:buSzPts val="2800"/>
              <a:buNone/>
            </a:pPr>
            <a:r>
              <a:t/>
            </a:r>
            <a:endParaRPr>
              <a:solidFill>
                <a:schemeClr val="lt1"/>
              </a:solidFill>
            </a:endParaRPr>
          </a:p>
        </p:txBody>
      </p:sp>
      <p:pic>
        <p:nvPicPr>
          <p:cNvPr id="376" name="Google Shape;376;p36"/>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380" name="Shape 380"/>
        <p:cNvGrpSpPr/>
        <p:nvPr/>
      </p:nvGrpSpPr>
      <p:grpSpPr>
        <a:xfrm>
          <a:off x="0" y="0"/>
          <a:ext cx="0" cy="0"/>
          <a:chOff x="0" y="0"/>
          <a:chExt cx="0" cy="0"/>
        </a:xfrm>
      </p:grpSpPr>
      <p:sp>
        <p:nvSpPr>
          <p:cNvPr id="381" name="Google Shape;381;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“Kan mijn kind dat wel aan, 7 dagen overleven op een veld in tenten?”</a:t>
            </a:r>
            <a:endParaRPr/>
          </a:p>
        </p:txBody>
      </p:sp>
      <p:sp>
        <p:nvSpPr>
          <p:cNvPr id="382" name="Google Shape;382;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b="1">
              <a:solidFill>
                <a:schemeClr val="lt1"/>
              </a:solidFill>
            </a:endParaRPr>
          </a:p>
          <a:p>
            <a:pPr indent="0" lvl="0" marL="0" rtl="0" algn="l">
              <a:lnSpc>
                <a:spcPct val="90000"/>
              </a:lnSpc>
              <a:spcBef>
                <a:spcPts val="1000"/>
              </a:spcBef>
              <a:spcAft>
                <a:spcPts val="0"/>
              </a:spcAft>
              <a:buClr>
                <a:schemeClr val="lt1"/>
              </a:buClr>
              <a:buSzPts val="2800"/>
              <a:buNone/>
            </a:pPr>
            <a:r>
              <a:rPr b="1" lang="nl-BE">
                <a:solidFill>
                  <a:schemeClr val="lt1"/>
                </a:solidFill>
              </a:rPr>
              <a:t>JA! </a:t>
            </a:r>
            <a:endParaRPr/>
          </a:p>
          <a:p>
            <a:pPr indent="-76200" lvl="1" marL="685800" rtl="0" algn="l">
              <a:lnSpc>
                <a:spcPct val="90000"/>
              </a:lnSpc>
              <a:spcBef>
                <a:spcPts val="500"/>
              </a:spcBef>
              <a:spcAft>
                <a:spcPts val="0"/>
              </a:spcAft>
              <a:buClr>
                <a:schemeClr val="dk1"/>
              </a:buClr>
              <a:buSzPts val="2400"/>
              <a:buNone/>
            </a:pPr>
            <a:r>
              <a:t/>
            </a:r>
            <a:endParaRPr>
              <a:solidFill>
                <a:schemeClr val="lt1"/>
              </a:solidFill>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28 jaar de Feniks = al 28 schitterende zomerkampen (zelfs in 2020)</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Leiding = ervaren en opgeleid</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Kleine eenheid = aandacht voor ieder kind individueel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Trucjes voor heimwee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GOEDE AFSPRAKEN binnen leiding en organisatie </a:t>
            </a:r>
            <a:endParaRPr/>
          </a:p>
          <a:p>
            <a:pPr indent="-228600" lvl="2" marL="1143000" rtl="0" algn="l">
              <a:lnSpc>
                <a:spcPct val="90000"/>
              </a:lnSpc>
              <a:spcBef>
                <a:spcPts val="500"/>
              </a:spcBef>
              <a:spcAft>
                <a:spcPts val="0"/>
              </a:spcAft>
              <a:buClr>
                <a:schemeClr val="lt1"/>
              </a:buClr>
              <a:buSzPts val="2000"/>
              <a:buChar char="•"/>
            </a:pPr>
            <a:r>
              <a:rPr lang="nl-BE">
                <a:solidFill>
                  <a:schemeClr val="lt1"/>
                </a:solidFill>
              </a:rPr>
              <a:t>Iedereen wordt geacht verantwoordelijk te zijn</a:t>
            </a:r>
            <a:endParaRPr/>
          </a:p>
          <a:p>
            <a:pPr indent="-76200" lvl="1" marL="685800" rtl="0" algn="l">
              <a:lnSpc>
                <a:spcPct val="90000"/>
              </a:lnSpc>
              <a:spcBef>
                <a:spcPts val="500"/>
              </a:spcBef>
              <a:spcAft>
                <a:spcPts val="0"/>
              </a:spcAft>
              <a:buClr>
                <a:schemeClr val="dk1"/>
              </a:buClr>
              <a:buSzPts val="2400"/>
              <a:buNone/>
            </a:pPr>
            <a:r>
              <a:t/>
            </a:r>
            <a:endParaRPr>
              <a:solidFill>
                <a:schemeClr val="lt1"/>
              </a:solidFill>
            </a:endParaRPr>
          </a:p>
        </p:txBody>
      </p:sp>
      <p:pic>
        <p:nvPicPr>
          <p:cNvPr id="383" name="Google Shape;383;p37"/>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387" name="Shape 387"/>
        <p:cNvGrpSpPr/>
        <p:nvPr/>
      </p:nvGrpSpPr>
      <p:grpSpPr>
        <a:xfrm>
          <a:off x="0" y="0"/>
          <a:ext cx="0" cy="0"/>
          <a:chOff x="0" y="0"/>
          <a:chExt cx="0" cy="0"/>
        </a:xfrm>
      </p:grpSpPr>
      <p:sp>
        <p:nvSpPr>
          <p:cNvPr id="388" name="Google Shape;388;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Dag op kamp</a:t>
            </a:r>
            <a:endParaRPr/>
          </a:p>
        </p:txBody>
      </p:sp>
      <p:sp>
        <p:nvSpPr>
          <p:cNvPr id="389" name="Google Shape;389;p38"/>
          <p:cNvSpPr txBox="1"/>
          <p:nvPr>
            <p:ph idx="1" type="body"/>
          </p:nvPr>
        </p:nvSpPr>
        <p:spPr>
          <a:xfrm>
            <a:off x="838200" y="1538675"/>
            <a:ext cx="10515600" cy="5038200"/>
          </a:xfrm>
          <a:prstGeom prst="rect">
            <a:avLst/>
          </a:prstGeom>
          <a:noFill/>
          <a:ln>
            <a:noFill/>
          </a:ln>
        </p:spPr>
        <p:txBody>
          <a:bodyPr anchorCtr="0" anchor="t" bIns="45700" lIns="91425" spcFirstLastPara="1" rIns="91425" wrap="square" tIns="45700">
            <a:normAutofit fontScale="62500" lnSpcReduction="20000"/>
          </a:bodyPr>
          <a:lstStyle/>
          <a:p>
            <a:pPr indent="-213121" lvl="1" marL="685800" rtl="0" algn="l">
              <a:lnSpc>
                <a:spcPct val="90000"/>
              </a:lnSpc>
              <a:spcBef>
                <a:spcPts val="0"/>
              </a:spcBef>
              <a:spcAft>
                <a:spcPts val="0"/>
              </a:spcAft>
              <a:buClr>
                <a:schemeClr val="lt1"/>
              </a:buClr>
              <a:buSzPct val="100000"/>
              <a:buChar char="•"/>
            </a:pPr>
            <a:r>
              <a:rPr lang="nl-BE" sz="3450">
                <a:solidFill>
                  <a:schemeClr val="lt1"/>
                </a:solidFill>
              </a:rPr>
              <a:t>08u00: leiding wekt de kinderen </a:t>
            </a:r>
            <a:endParaRPr sz="3450"/>
          </a:p>
          <a:p>
            <a:pPr indent="-213121" lvl="1" marL="685800" rtl="0" algn="l">
              <a:lnSpc>
                <a:spcPct val="90000"/>
              </a:lnSpc>
              <a:spcBef>
                <a:spcPts val="500"/>
              </a:spcBef>
              <a:spcAft>
                <a:spcPts val="0"/>
              </a:spcAft>
              <a:buClr>
                <a:schemeClr val="lt1"/>
              </a:buClr>
              <a:buSzPct val="100000"/>
              <a:buChar char="•"/>
            </a:pPr>
            <a:r>
              <a:rPr lang="nl-BE" sz="3450">
                <a:solidFill>
                  <a:schemeClr val="lt1"/>
                </a:solidFill>
              </a:rPr>
              <a:t>08u30: ontbijt</a:t>
            </a:r>
            <a:endParaRPr sz="3450"/>
          </a:p>
          <a:p>
            <a:pPr indent="-213121" lvl="1" marL="685800" rtl="0" algn="l">
              <a:lnSpc>
                <a:spcPct val="90000"/>
              </a:lnSpc>
              <a:spcBef>
                <a:spcPts val="500"/>
              </a:spcBef>
              <a:spcAft>
                <a:spcPts val="0"/>
              </a:spcAft>
              <a:buClr>
                <a:schemeClr val="lt1"/>
              </a:buClr>
              <a:buSzPct val="100000"/>
              <a:buChar char="•"/>
            </a:pPr>
            <a:r>
              <a:rPr lang="nl-BE" sz="3450">
                <a:solidFill>
                  <a:schemeClr val="lt1"/>
                </a:solidFill>
              </a:rPr>
              <a:t>09u30: klaarmaken voor verzameling, orde in de tent</a:t>
            </a:r>
            <a:endParaRPr sz="3450"/>
          </a:p>
          <a:p>
            <a:pPr indent="-213121" lvl="1" marL="685800" rtl="0" algn="l">
              <a:lnSpc>
                <a:spcPct val="90000"/>
              </a:lnSpc>
              <a:spcBef>
                <a:spcPts val="500"/>
              </a:spcBef>
              <a:spcAft>
                <a:spcPts val="0"/>
              </a:spcAft>
              <a:buClr>
                <a:schemeClr val="lt1"/>
              </a:buClr>
              <a:buSzPct val="100000"/>
              <a:buChar char="•"/>
            </a:pPr>
            <a:r>
              <a:rPr lang="nl-BE" sz="3450">
                <a:solidFill>
                  <a:schemeClr val="lt1"/>
                </a:solidFill>
              </a:rPr>
              <a:t>09u45: verzameling</a:t>
            </a:r>
            <a:endParaRPr sz="3450"/>
          </a:p>
          <a:p>
            <a:pPr indent="-213121" lvl="1" marL="685800" rtl="0" algn="l">
              <a:lnSpc>
                <a:spcPct val="90000"/>
              </a:lnSpc>
              <a:spcBef>
                <a:spcPts val="500"/>
              </a:spcBef>
              <a:spcAft>
                <a:spcPts val="0"/>
              </a:spcAft>
              <a:buClr>
                <a:schemeClr val="lt1"/>
              </a:buClr>
              <a:buSzPct val="100000"/>
              <a:buChar char="•"/>
            </a:pPr>
            <a:r>
              <a:rPr lang="nl-BE" sz="3450">
                <a:solidFill>
                  <a:schemeClr val="lt1"/>
                </a:solidFill>
              </a:rPr>
              <a:t>10u00: ochtendactiviteit</a:t>
            </a:r>
            <a:endParaRPr sz="3450"/>
          </a:p>
          <a:p>
            <a:pPr indent="-213121" lvl="1" marL="685800" rtl="0" algn="l">
              <a:lnSpc>
                <a:spcPct val="90000"/>
              </a:lnSpc>
              <a:spcBef>
                <a:spcPts val="500"/>
              </a:spcBef>
              <a:spcAft>
                <a:spcPts val="0"/>
              </a:spcAft>
              <a:buClr>
                <a:schemeClr val="lt1"/>
              </a:buClr>
              <a:buSzPct val="100000"/>
              <a:buChar char="•"/>
            </a:pPr>
            <a:r>
              <a:rPr lang="nl-BE" sz="3450">
                <a:solidFill>
                  <a:schemeClr val="lt1"/>
                </a:solidFill>
              </a:rPr>
              <a:t>12u30: middageten</a:t>
            </a:r>
            <a:endParaRPr sz="3450"/>
          </a:p>
          <a:p>
            <a:pPr indent="-213121" lvl="1" marL="685800" rtl="0" algn="l">
              <a:lnSpc>
                <a:spcPct val="90000"/>
              </a:lnSpc>
              <a:spcBef>
                <a:spcPts val="500"/>
              </a:spcBef>
              <a:spcAft>
                <a:spcPts val="0"/>
              </a:spcAft>
              <a:buClr>
                <a:schemeClr val="lt1"/>
              </a:buClr>
              <a:buSzPct val="100000"/>
              <a:buChar char="•"/>
            </a:pPr>
            <a:r>
              <a:rPr lang="nl-BE" sz="3450">
                <a:solidFill>
                  <a:schemeClr val="lt1"/>
                </a:solidFill>
              </a:rPr>
              <a:t>13u30: siësta </a:t>
            </a:r>
            <a:endParaRPr sz="3450"/>
          </a:p>
          <a:p>
            <a:pPr indent="-76200" lvl="1" marL="685800" rtl="0" algn="l">
              <a:lnSpc>
                <a:spcPct val="90000"/>
              </a:lnSpc>
              <a:spcBef>
                <a:spcPts val="500"/>
              </a:spcBef>
              <a:spcAft>
                <a:spcPts val="0"/>
              </a:spcAft>
              <a:buClr>
                <a:schemeClr val="dk1"/>
              </a:buClr>
              <a:buSzPct val="69565"/>
              <a:buNone/>
            </a:pPr>
            <a:r>
              <a:t/>
            </a:r>
            <a:endParaRPr sz="3450">
              <a:solidFill>
                <a:schemeClr val="lt1"/>
              </a:solidFill>
            </a:endParaRPr>
          </a:p>
          <a:p>
            <a:pPr indent="-213121" lvl="1" marL="685800" rtl="0" algn="l">
              <a:lnSpc>
                <a:spcPct val="90000"/>
              </a:lnSpc>
              <a:spcBef>
                <a:spcPts val="500"/>
              </a:spcBef>
              <a:spcAft>
                <a:spcPts val="0"/>
              </a:spcAft>
              <a:buClr>
                <a:schemeClr val="lt1"/>
              </a:buClr>
              <a:buSzPct val="100000"/>
              <a:buChar char="•"/>
            </a:pPr>
            <a:r>
              <a:rPr lang="nl-BE" sz="3450">
                <a:solidFill>
                  <a:schemeClr val="lt1"/>
                </a:solidFill>
              </a:rPr>
              <a:t>Opmerking: kampuur! Klok een uurtje terug =&gt; donker bij kampvuur</a:t>
            </a:r>
            <a:endParaRPr sz="3450"/>
          </a:p>
          <a:p>
            <a:pPr indent="-213121" lvl="1" marL="685800" rtl="0" algn="l">
              <a:lnSpc>
                <a:spcPct val="90000"/>
              </a:lnSpc>
              <a:spcBef>
                <a:spcPts val="500"/>
              </a:spcBef>
              <a:spcAft>
                <a:spcPts val="0"/>
              </a:spcAft>
              <a:buClr>
                <a:schemeClr val="lt1"/>
              </a:buClr>
              <a:buSzPct val="100000"/>
              <a:buChar char="•"/>
            </a:pPr>
            <a:r>
              <a:rPr lang="nl-BE" sz="3450">
                <a:solidFill>
                  <a:schemeClr val="lt1"/>
                </a:solidFill>
              </a:rPr>
              <a:t>14u30: middagactiviteit</a:t>
            </a:r>
            <a:endParaRPr sz="3450"/>
          </a:p>
          <a:p>
            <a:pPr indent="-213121" lvl="1" marL="685800" rtl="0" algn="l">
              <a:lnSpc>
                <a:spcPct val="90000"/>
              </a:lnSpc>
              <a:spcBef>
                <a:spcPts val="500"/>
              </a:spcBef>
              <a:spcAft>
                <a:spcPts val="0"/>
              </a:spcAft>
              <a:buClr>
                <a:schemeClr val="lt1"/>
              </a:buClr>
              <a:buSzPct val="100000"/>
              <a:buChar char="•"/>
            </a:pPr>
            <a:r>
              <a:rPr lang="nl-BE" sz="3450">
                <a:solidFill>
                  <a:schemeClr val="lt1"/>
                </a:solidFill>
              </a:rPr>
              <a:t>16u00: vieruurtje</a:t>
            </a:r>
            <a:endParaRPr sz="3450"/>
          </a:p>
          <a:p>
            <a:pPr indent="-213121" lvl="1" marL="685800" rtl="0" algn="l">
              <a:lnSpc>
                <a:spcPct val="90000"/>
              </a:lnSpc>
              <a:spcBef>
                <a:spcPts val="500"/>
              </a:spcBef>
              <a:spcAft>
                <a:spcPts val="0"/>
              </a:spcAft>
              <a:buClr>
                <a:schemeClr val="lt1"/>
              </a:buClr>
              <a:buSzPct val="100000"/>
              <a:buChar char="•"/>
            </a:pPr>
            <a:r>
              <a:rPr lang="nl-BE" sz="3450">
                <a:solidFill>
                  <a:schemeClr val="lt1"/>
                </a:solidFill>
              </a:rPr>
              <a:t>16u30: middagactiviteit </a:t>
            </a:r>
            <a:endParaRPr sz="3450"/>
          </a:p>
          <a:p>
            <a:pPr indent="-213121" lvl="1" marL="685800" rtl="0" algn="l">
              <a:lnSpc>
                <a:spcPct val="90000"/>
              </a:lnSpc>
              <a:spcBef>
                <a:spcPts val="500"/>
              </a:spcBef>
              <a:spcAft>
                <a:spcPts val="0"/>
              </a:spcAft>
              <a:buClr>
                <a:schemeClr val="lt1"/>
              </a:buClr>
              <a:buSzPct val="100000"/>
              <a:buChar char="•"/>
            </a:pPr>
            <a:r>
              <a:rPr lang="nl-BE" sz="3450">
                <a:solidFill>
                  <a:schemeClr val="lt1"/>
                </a:solidFill>
              </a:rPr>
              <a:t>18u30: avondeten </a:t>
            </a:r>
            <a:endParaRPr sz="3450"/>
          </a:p>
          <a:p>
            <a:pPr indent="-213121" lvl="1" marL="685800" rtl="0" algn="l">
              <a:lnSpc>
                <a:spcPct val="90000"/>
              </a:lnSpc>
              <a:spcBef>
                <a:spcPts val="500"/>
              </a:spcBef>
              <a:spcAft>
                <a:spcPts val="0"/>
              </a:spcAft>
              <a:buClr>
                <a:schemeClr val="lt1"/>
              </a:buClr>
              <a:buSzPct val="100000"/>
              <a:buChar char="•"/>
            </a:pPr>
            <a:r>
              <a:rPr lang="nl-BE" sz="3450">
                <a:solidFill>
                  <a:schemeClr val="lt1"/>
                </a:solidFill>
              </a:rPr>
              <a:t>19u30: afwas </a:t>
            </a:r>
            <a:endParaRPr sz="3450"/>
          </a:p>
          <a:p>
            <a:pPr indent="-213121" lvl="1" marL="685800" rtl="0" algn="l">
              <a:lnSpc>
                <a:spcPct val="90000"/>
              </a:lnSpc>
              <a:spcBef>
                <a:spcPts val="500"/>
              </a:spcBef>
              <a:spcAft>
                <a:spcPts val="0"/>
              </a:spcAft>
              <a:buClr>
                <a:schemeClr val="lt1"/>
              </a:buClr>
              <a:buSzPct val="100000"/>
              <a:buChar char="•"/>
            </a:pPr>
            <a:r>
              <a:rPr lang="nl-BE" sz="3450">
                <a:solidFill>
                  <a:schemeClr val="lt1"/>
                </a:solidFill>
              </a:rPr>
              <a:t>20u00: pyjama aan, kampvuur, avondactiviteit</a:t>
            </a:r>
            <a:endParaRPr sz="3450"/>
          </a:p>
          <a:p>
            <a:pPr indent="-213121" lvl="1" marL="685800" rtl="0" algn="l">
              <a:lnSpc>
                <a:spcPct val="90000"/>
              </a:lnSpc>
              <a:spcBef>
                <a:spcPts val="500"/>
              </a:spcBef>
              <a:spcAft>
                <a:spcPts val="0"/>
              </a:spcAft>
              <a:buClr>
                <a:schemeClr val="lt1"/>
              </a:buClr>
              <a:buSzPct val="100000"/>
              <a:buChar char="•"/>
            </a:pPr>
            <a:r>
              <a:rPr lang="nl-BE" sz="3450">
                <a:solidFill>
                  <a:schemeClr val="lt1"/>
                </a:solidFill>
              </a:rPr>
              <a:t>21u00: slapen</a:t>
            </a:r>
            <a:endParaRPr sz="3450"/>
          </a:p>
          <a:p>
            <a:pPr indent="0" lvl="1" marL="457200" rtl="0" algn="l">
              <a:lnSpc>
                <a:spcPct val="90000"/>
              </a:lnSpc>
              <a:spcBef>
                <a:spcPts val="500"/>
              </a:spcBef>
              <a:spcAft>
                <a:spcPts val="0"/>
              </a:spcAft>
              <a:buClr>
                <a:schemeClr val="dk1"/>
              </a:buClr>
              <a:buSzPct val="100000"/>
              <a:buNone/>
            </a:pPr>
            <a:r>
              <a:t/>
            </a:r>
            <a:endParaRPr>
              <a:solidFill>
                <a:schemeClr val="lt1"/>
              </a:solidFill>
            </a:endParaRPr>
          </a:p>
        </p:txBody>
      </p:sp>
      <p:pic>
        <p:nvPicPr>
          <p:cNvPr id="390" name="Google Shape;390;p38"/>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108" name="Shape 108"/>
        <p:cNvGrpSpPr/>
        <p:nvPr/>
      </p:nvGrpSpPr>
      <p:grpSpPr>
        <a:xfrm>
          <a:off x="0" y="0"/>
          <a:ext cx="0" cy="0"/>
          <a:chOff x="0" y="0"/>
          <a:chExt cx="0" cy="0"/>
        </a:xfrm>
      </p:grpSpPr>
      <p:sp>
        <p:nvSpPr>
          <p:cNvPr id="109" name="Google Shape;109;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Inhoud</a:t>
            </a:r>
            <a:endParaRPr/>
          </a:p>
        </p:txBody>
      </p:sp>
      <p:sp>
        <p:nvSpPr>
          <p:cNvPr id="110" name="Google Shape;110;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nl-BE">
                <a:solidFill>
                  <a:schemeClr val="lt1"/>
                </a:solidFill>
              </a:rPr>
              <a:t>Tradities </a:t>
            </a:r>
            <a:endParaRPr/>
          </a:p>
          <a:p>
            <a:pPr indent="-50800" lvl="0" marL="228600" rtl="0" algn="l">
              <a:lnSpc>
                <a:spcPct val="90000"/>
              </a:lnSpc>
              <a:spcBef>
                <a:spcPts val="1000"/>
              </a:spcBef>
              <a:spcAft>
                <a:spcPts val="0"/>
              </a:spcAft>
              <a:buClr>
                <a:schemeClr val="dk1"/>
              </a:buClr>
              <a:buSzPts val="2800"/>
              <a:buNone/>
            </a:pPr>
            <a:r>
              <a:t/>
            </a:r>
            <a:endParaRPr>
              <a:solidFill>
                <a:schemeClr val="lt1"/>
              </a:solidFill>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Kampen</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Herfstweekend</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Paaskamp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Zomerkamp </a:t>
            </a:r>
            <a:endParaRPr/>
          </a:p>
          <a:p>
            <a:pPr indent="0" lvl="1" marL="457200" rtl="0" algn="l">
              <a:lnSpc>
                <a:spcPct val="90000"/>
              </a:lnSpc>
              <a:spcBef>
                <a:spcPts val="500"/>
              </a:spcBef>
              <a:spcAft>
                <a:spcPts val="0"/>
              </a:spcAft>
              <a:buClr>
                <a:schemeClr val="dk1"/>
              </a:buClr>
              <a:buSzPts val="2400"/>
              <a:buNone/>
            </a:pPr>
            <a:r>
              <a:t/>
            </a:r>
            <a:endParaRPr>
              <a:solidFill>
                <a:schemeClr val="lt1"/>
              </a:solidFill>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Leiding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Wie? </a:t>
            </a:r>
            <a:endParaRPr/>
          </a:p>
          <a:p>
            <a:pPr indent="0" lvl="0" marL="0" rtl="0" algn="l">
              <a:lnSpc>
                <a:spcPct val="90000"/>
              </a:lnSpc>
              <a:spcBef>
                <a:spcPts val="1000"/>
              </a:spcBef>
              <a:spcAft>
                <a:spcPts val="0"/>
              </a:spcAft>
              <a:buClr>
                <a:schemeClr val="dk1"/>
              </a:buClr>
              <a:buSzPts val="2800"/>
              <a:buNone/>
            </a:pPr>
            <a:r>
              <a:t/>
            </a:r>
            <a:endParaRPr>
              <a:solidFill>
                <a:schemeClr val="lt1"/>
              </a:solidFill>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Ondersteuning voor ouders – tegemoetkomingen </a:t>
            </a:r>
            <a:endParaRPr/>
          </a:p>
          <a:p>
            <a:pPr indent="0" lvl="0" marL="0" rtl="0" algn="l">
              <a:lnSpc>
                <a:spcPct val="90000"/>
              </a:lnSpc>
              <a:spcBef>
                <a:spcPts val="1000"/>
              </a:spcBef>
              <a:spcAft>
                <a:spcPts val="0"/>
              </a:spcAft>
              <a:buClr>
                <a:schemeClr val="dk1"/>
              </a:buClr>
              <a:buSzPts val="2800"/>
              <a:buNone/>
            </a:pPr>
            <a:r>
              <a:t/>
            </a:r>
            <a:endParaRPr>
              <a:solidFill>
                <a:schemeClr val="lt1"/>
              </a:solidFill>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We want you!</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11" name="Google Shape;111;p4"/>
          <p:cNvPicPr preferRelativeResize="0"/>
          <p:nvPr/>
        </p:nvPicPr>
        <p:blipFill rotWithShape="1">
          <a:blip r:embed="rId3">
            <a:alphaModFix/>
          </a:blip>
          <a:srcRect b="0" l="0" r="0" t="0"/>
          <a:stretch/>
        </p:blipFill>
        <p:spPr>
          <a:xfrm>
            <a:off x="10259761" y="4977009"/>
            <a:ext cx="1932239" cy="186197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394" name="Shape 394"/>
        <p:cNvGrpSpPr/>
        <p:nvPr/>
      </p:nvGrpSpPr>
      <p:grpSpPr>
        <a:xfrm>
          <a:off x="0" y="0"/>
          <a:ext cx="0" cy="0"/>
          <a:chOff x="0" y="0"/>
          <a:chExt cx="0" cy="0"/>
        </a:xfrm>
      </p:grpSpPr>
      <p:sp>
        <p:nvSpPr>
          <p:cNvPr id="395" name="Google Shape;395;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7200"/>
              <a:buFont typeface="Calibri"/>
              <a:buNone/>
            </a:pPr>
            <a:r>
              <a:rPr lang="nl-BE" sz="7200">
                <a:solidFill>
                  <a:schemeClr val="lt1"/>
                </a:solidFill>
              </a:rPr>
              <a:t>LEIDING</a:t>
            </a:r>
            <a:endParaRPr>
              <a:solidFill>
                <a:schemeClr val="lt1"/>
              </a:solidFill>
            </a:endParaRPr>
          </a:p>
        </p:txBody>
      </p:sp>
      <p:sp>
        <p:nvSpPr>
          <p:cNvPr id="396" name="Google Shape;396;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1" marL="457200" rtl="0" algn="l">
              <a:lnSpc>
                <a:spcPct val="90000"/>
              </a:lnSpc>
              <a:spcBef>
                <a:spcPts val="0"/>
              </a:spcBef>
              <a:spcAft>
                <a:spcPts val="0"/>
              </a:spcAft>
              <a:buClr>
                <a:schemeClr val="dk1"/>
              </a:buClr>
              <a:buSzPts val="2400"/>
              <a:buNone/>
            </a:pPr>
            <a:r>
              <a:t/>
            </a:r>
            <a:endParaRPr>
              <a:solidFill>
                <a:schemeClr val="lt1"/>
              </a:solidFill>
            </a:endParaRPr>
          </a:p>
        </p:txBody>
      </p:sp>
      <p:pic>
        <p:nvPicPr>
          <p:cNvPr id="397" name="Google Shape;397;p39"/>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401" name="Shape 401"/>
        <p:cNvGrpSpPr/>
        <p:nvPr/>
      </p:nvGrpSpPr>
      <p:grpSpPr>
        <a:xfrm>
          <a:off x="0" y="0"/>
          <a:ext cx="0" cy="0"/>
          <a:chOff x="0" y="0"/>
          <a:chExt cx="0" cy="0"/>
        </a:xfrm>
      </p:grpSpPr>
      <p:sp>
        <p:nvSpPr>
          <p:cNvPr id="402" name="Google Shape;402;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Leiding</a:t>
            </a:r>
            <a:endParaRPr/>
          </a:p>
        </p:txBody>
      </p:sp>
      <p:sp>
        <p:nvSpPr>
          <p:cNvPr id="403" name="Google Shape;403;p40"/>
          <p:cNvSpPr txBox="1"/>
          <p:nvPr>
            <p:ph idx="1" type="body"/>
          </p:nvPr>
        </p:nvSpPr>
        <p:spPr>
          <a:xfrm>
            <a:off x="838200" y="1458100"/>
            <a:ext cx="10515600" cy="5233500"/>
          </a:xfrm>
          <a:prstGeom prst="rect">
            <a:avLst/>
          </a:prstGeom>
          <a:noFill/>
          <a:ln>
            <a:noFill/>
          </a:ln>
        </p:spPr>
        <p:txBody>
          <a:bodyPr anchorCtr="0" anchor="t" bIns="45700" lIns="91425" spcFirstLastPara="1" rIns="91425" wrap="square" tIns="45700">
            <a:normAutofit fontScale="85000" lnSpcReduction="20000"/>
          </a:bodyPr>
          <a:lstStyle/>
          <a:p>
            <a:pPr indent="-201930" lvl="0" marL="228600" rtl="0" algn="l">
              <a:lnSpc>
                <a:spcPct val="90000"/>
              </a:lnSpc>
              <a:spcBef>
                <a:spcPts val="0"/>
              </a:spcBef>
              <a:spcAft>
                <a:spcPts val="0"/>
              </a:spcAft>
              <a:buClr>
                <a:schemeClr val="lt1"/>
              </a:buClr>
              <a:buSzPct val="100000"/>
              <a:buChar char="•"/>
            </a:pPr>
            <a:r>
              <a:rPr lang="nl-BE">
                <a:solidFill>
                  <a:schemeClr val="lt1"/>
                </a:solidFill>
              </a:rPr>
              <a:t>Zie </a:t>
            </a:r>
            <a:r>
              <a:rPr lang="nl-BE" u="sng">
                <a:solidFill>
                  <a:srgbClr val="FF0000"/>
                </a:solidFill>
                <a:hlinkClick r:id="rId3">
                  <a:extLst>
                    <a:ext uri="{A12FA001-AC4F-418D-AE19-62706E023703}">
                      <ahyp:hlinkClr val="tx"/>
                    </a:ext>
                  </a:extLst>
                </a:hlinkClick>
              </a:rPr>
              <a:t>website</a:t>
            </a:r>
            <a:r>
              <a:rPr lang="nl-BE">
                <a:solidFill>
                  <a:schemeClr val="lt1"/>
                </a:solidFill>
              </a:rPr>
              <a:t> </a:t>
            </a:r>
            <a:endParaRPr/>
          </a:p>
          <a:p>
            <a:pPr indent="-253725" lvl="0" marL="228600" rtl="0" algn="l">
              <a:lnSpc>
                <a:spcPct val="90000"/>
              </a:lnSpc>
              <a:spcBef>
                <a:spcPts val="1000"/>
              </a:spcBef>
              <a:spcAft>
                <a:spcPts val="0"/>
              </a:spcAft>
              <a:buClr>
                <a:schemeClr val="lt1"/>
              </a:buClr>
              <a:buSzPct val="100000"/>
              <a:buChar char="•"/>
            </a:pPr>
            <a:r>
              <a:rPr lang="nl-BE" sz="3759">
                <a:solidFill>
                  <a:schemeClr val="lt1"/>
                </a:solidFill>
              </a:rPr>
              <a:t>Eerste aanspreekpunt = takleider</a:t>
            </a:r>
            <a:endParaRPr sz="3759"/>
          </a:p>
          <a:p>
            <a:pPr indent="-257535" lvl="1" marL="685800" rtl="0" algn="l">
              <a:lnSpc>
                <a:spcPct val="90000"/>
              </a:lnSpc>
              <a:spcBef>
                <a:spcPts val="500"/>
              </a:spcBef>
              <a:spcAft>
                <a:spcPts val="0"/>
              </a:spcAft>
              <a:buClr>
                <a:schemeClr val="lt1"/>
              </a:buClr>
              <a:buSzPct val="100000"/>
              <a:buChar char="•"/>
            </a:pPr>
            <a:r>
              <a:rPr lang="nl-BE" sz="3359">
                <a:solidFill>
                  <a:schemeClr val="lt1"/>
                </a:solidFill>
              </a:rPr>
              <a:t>Bevers: Dartele Beo</a:t>
            </a:r>
            <a:br>
              <a:rPr lang="nl-BE" sz="3359">
                <a:solidFill>
                  <a:schemeClr val="lt1"/>
                </a:solidFill>
              </a:rPr>
            </a:br>
            <a:r>
              <a:rPr lang="nl-BE" sz="3359">
                <a:solidFill>
                  <a:schemeClr val="lt1"/>
                </a:solidFill>
              </a:rPr>
              <a:t>🡪 Lieselot</a:t>
            </a:r>
            <a:endParaRPr sz="3359">
              <a:solidFill>
                <a:schemeClr val="lt1"/>
              </a:solidFill>
            </a:endParaRPr>
          </a:p>
          <a:p>
            <a:pPr indent="-257535" lvl="1" marL="685800" rtl="0" algn="l">
              <a:lnSpc>
                <a:spcPct val="90000"/>
              </a:lnSpc>
              <a:spcBef>
                <a:spcPts val="500"/>
              </a:spcBef>
              <a:spcAft>
                <a:spcPts val="0"/>
              </a:spcAft>
              <a:buClr>
                <a:schemeClr val="lt1"/>
              </a:buClr>
              <a:buSzPct val="100000"/>
              <a:buChar char="•"/>
            </a:pPr>
            <a:r>
              <a:rPr lang="nl-BE" sz="3359">
                <a:solidFill>
                  <a:schemeClr val="lt1"/>
                </a:solidFill>
              </a:rPr>
              <a:t>Welpen: Onstuimige Gnoe</a:t>
            </a:r>
            <a:br>
              <a:rPr lang="nl-BE" sz="3359">
                <a:solidFill>
                  <a:schemeClr val="lt1"/>
                </a:solidFill>
              </a:rPr>
            </a:br>
            <a:r>
              <a:rPr lang="nl-BE" sz="3359">
                <a:solidFill>
                  <a:schemeClr val="lt1"/>
                </a:solidFill>
              </a:rPr>
              <a:t>🡪 Kato</a:t>
            </a:r>
            <a:endParaRPr sz="3359"/>
          </a:p>
          <a:p>
            <a:pPr indent="-257535" lvl="1" marL="685800" rtl="0" algn="l">
              <a:lnSpc>
                <a:spcPct val="90000"/>
              </a:lnSpc>
              <a:spcBef>
                <a:spcPts val="500"/>
              </a:spcBef>
              <a:spcAft>
                <a:spcPts val="0"/>
              </a:spcAft>
              <a:buClr>
                <a:schemeClr val="lt1"/>
              </a:buClr>
              <a:buSzPct val="100000"/>
              <a:buChar char="•"/>
            </a:pPr>
            <a:r>
              <a:rPr lang="nl-BE" sz="3359">
                <a:solidFill>
                  <a:schemeClr val="lt1"/>
                </a:solidFill>
              </a:rPr>
              <a:t>Wolven: Ijverige Axis</a:t>
            </a:r>
            <a:endParaRPr sz="3359"/>
          </a:p>
          <a:p>
            <a:pPr indent="0" lvl="1" marL="457200" rtl="0" algn="l">
              <a:lnSpc>
                <a:spcPct val="90000"/>
              </a:lnSpc>
              <a:spcBef>
                <a:spcPts val="500"/>
              </a:spcBef>
              <a:spcAft>
                <a:spcPts val="0"/>
              </a:spcAft>
              <a:buClr>
                <a:schemeClr val="lt1"/>
              </a:buClr>
              <a:buSzPct val="71436"/>
              <a:buNone/>
            </a:pPr>
            <a:r>
              <a:rPr lang="nl-BE" sz="3359">
                <a:solidFill>
                  <a:schemeClr val="lt1"/>
                </a:solidFill>
              </a:rPr>
              <a:t>   🡪 Arthur</a:t>
            </a:r>
            <a:endParaRPr sz="3359">
              <a:solidFill>
                <a:schemeClr val="lt1"/>
              </a:solidFill>
            </a:endParaRPr>
          </a:p>
          <a:p>
            <a:pPr indent="-257535" lvl="1" marL="685800" rtl="0" algn="l">
              <a:lnSpc>
                <a:spcPct val="90000"/>
              </a:lnSpc>
              <a:spcBef>
                <a:spcPts val="500"/>
              </a:spcBef>
              <a:spcAft>
                <a:spcPts val="0"/>
              </a:spcAft>
              <a:buClr>
                <a:schemeClr val="lt1"/>
              </a:buClr>
              <a:buSzPct val="100000"/>
              <a:buChar char="•"/>
            </a:pPr>
            <a:r>
              <a:rPr lang="nl-BE" sz="3359">
                <a:solidFill>
                  <a:schemeClr val="lt1"/>
                </a:solidFill>
              </a:rPr>
              <a:t>jVG’s: Goedhartig Zeepaardje</a:t>
            </a:r>
            <a:br>
              <a:rPr lang="nl-BE" sz="3359">
                <a:solidFill>
                  <a:schemeClr val="lt1"/>
                </a:solidFill>
              </a:rPr>
            </a:br>
            <a:r>
              <a:rPr lang="nl-BE" sz="3359">
                <a:solidFill>
                  <a:schemeClr val="lt1"/>
                </a:solidFill>
              </a:rPr>
              <a:t>🡪 Lies</a:t>
            </a:r>
            <a:endParaRPr sz="3359">
              <a:solidFill>
                <a:schemeClr val="lt1"/>
              </a:solidFill>
            </a:endParaRPr>
          </a:p>
          <a:p>
            <a:pPr indent="-257535" lvl="1" marL="685800" rtl="0" algn="l">
              <a:lnSpc>
                <a:spcPct val="90000"/>
              </a:lnSpc>
              <a:spcBef>
                <a:spcPts val="500"/>
              </a:spcBef>
              <a:spcAft>
                <a:spcPts val="0"/>
              </a:spcAft>
              <a:buClr>
                <a:schemeClr val="lt1"/>
              </a:buClr>
              <a:buSzPct val="100000"/>
              <a:buChar char="•"/>
            </a:pPr>
            <a:r>
              <a:rPr lang="nl-BE" sz="3359">
                <a:solidFill>
                  <a:schemeClr val="lt1"/>
                </a:solidFill>
              </a:rPr>
              <a:t>VG’s: Caprisieuze Waloewi</a:t>
            </a:r>
            <a:br>
              <a:rPr lang="nl-BE" sz="3359">
                <a:solidFill>
                  <a:schemeClr val="lt1"/>
                </a:solidFill>
              </a:rPr>
            </a:br>
            <a:r>
              <a:rPr lang="nl-BE" sz="3359">
                <a:solidFill>
                  <a:schemeClr val="lt1"/>
                </a:solidFill>
              </a:rPr>
              <a:t>🡪 Yanne</a:t>
            </a:r>
            <a:endParaRPr sz="3359">
              <a:solidFill>
                <a:schemeClr val="lt1"/>
              </a:solidFill>
            </a:endParaRPr>
          </a:p>
          <a:p>
            <a:pPr indent="-76200" lvl="1" marL="685800" rtl="0" algn="l">
              <a:lnSpc>
                <a:spcPct val="90000"/>
              </a:lnSpc>
              <a:spcBef>
                <a:spcPts val="500"/>
              </a:spcBef>
              <a:spcAft>
                <a:spcPts val="0"/>
              </a:spcAft>
              <a:buClr>
                <a:schemeClr val="dk1"/>
              </a:buClr>
              <a:buSzPct val="100000"/>
              <a:buNone/>
            </a:pPr>
            <a:r>
              <a:t/>
            </a:r>
            <a:endParaRPr>
              <a:solidFill>
                <a:schemeClr val="lt1"/>
              </a:solidFill>
            </a:endParaRPr>
          </a:p>
          <a:p>
            <a:pPr indent="-50800" lvl="0" marL="228600" rtl="0" algn="l">
              <a:lnSpc>
                <a:spcPct val="90000"/>
              </a:lnSpc>
              <a:spcBef>
                <a:spcPts val="1000"/>
              </a:spcBef>
              <a:spcAft>
                <a:spcPts val="0"/>
              </a:spcAft>
              <a:buClr>
                <a:schemeClr val="dk1"/>
              </a:buClr>
              <a:buSzPct val="100000"/>
              <a:buNone/>
            </a:pPr>
            <a:r>
              <a:t/>
            </a:r>
            <a:endParaRPr>
              <a:solidFill>
                <a:schemeClr val="lt1"/>
              </a:solidFill>
            </a:endParaRPr>
          </a:p>
          <a:p>
            <a:pPr indent="-76200" lvl="1" marL="685800" rtl="0" algn="l">
              <a:lnSpc>
                <a:spcPct val="90000"/>
              </a:lnSpc>
              <a:spcBef>
                <a:spcPts val="500"/>
              </a:spcBef>
              <a:spcAft>
                <a:spcPts val="0"/>
              </a:spcAft>
              <a:buClr>
                <a:schemeClr val="dk1"/>
              </a:buClr>
              <a:buSzPct val="100000"/>
              <a:buNone/>
            </a:pPr>
            <a:r>
              <a:t/>
            </a:r>
            <a:endParaRPr>
              <a:solidFill>
                <a:schemeClr val="lt1"/>
              </a:solidFill>
            </a:endParaRPr>
          </a:p>
        </p:txBody>
      </p:sp>
      <p:cxnSp>
        <p:nvCxnSpPr>
          <p:cNvPr id="404" name="Google Shape;404;p40"/>
          <p:cNvCxnSpPr/>
          <p:nvPr/>
        </p:nvCxnSpPr>
        <p:spPr>
          <a:xfrm flipH="1" rot="10800000">
            <a:off x="4906036" y="1087046"/>
            <a:ext cx="4000200" cy="1476000"/>
          </a:xfrm>
          <a:prstGeom prst="curvedConnector3">
            <a:avLst>
              <a:gd fmla="val 58847" name="adj1"/>
            </a:avLst>
          </a:prstGeom>
          <a:noFill/>
          <a:ln cap="flat" cmpd="sng" w="38100">
            <a:solidFill>
              <a:schemeClr val="lt1"/>
            </a:solidFill>
            <a:prstDash val="solid"/>
            <a:miter lim="800000"/>
            <a:headEnd len="sm" w="sm" type="none"/>
            <a:tailEnd len="med" w="med" type="triangle"/>
          </a:ln>
        </p:spPr>
      </p:cxnSp>
      <p:cxnSp>
        <p:nvCxnSpPr>
          <p:cNvPr id="405" name="Google Shape;405;p40"/>
          <p:cNvCxnSpPr/>
          <p:nvPr/>
        </p:nvCxnSpPr>
        <p:spPr>
          <a:xfrm flipH="1" rot="10800000">
            <a:off x="5692877" y="2465262"/>
            <a:ext cx="1932000" cy="885300"/>
          </a:xfrm>
          <a:prstGeom prst="curvedConnector3">
            <a:avLst>
              <a:gd fmla="val 50003" name="adj1"/>
            </a:avLst>
          </a:prstGeom>
          <a:noFill/>
          <a:ln cap="flat" cmpd="sng" w="38100">
            <a:solidFill>
              <a:schemeClr val="lt1"/>
            </a:solidFill>
            <a:prstDash val="solid"/>
            <a:miter lim="800000"/>
            <a:headEnd len="sm" w="sm" type="none"/>
            <a:tailEnd len="med" w="med" type="triangle"/>
          </a:ln>
        </p:spPr>
      </p:cxnSp>
      <p:cxnSp>
        <p:nvCxnSpPr>
          <p:cNvPr id="406" name="Google Shape;406;p40"/>
          <p:cNvCxnSpPr/>
          <p:nvPr/>
        </p:nvCxnSpPr>
        <p:spPr>
          <a:xfrm flipH="1" rot="10800000">
            <a:off x="6279508" y="3419646"/>
            <a:ext cx="2538600" cy="518100"/>
          </a:xfrm>
          <a:prstGeom prst="curvedConnector3">
            <a:avLst>
              <a:gd fmla="val 50000" name="adj1"/>
            </a:avLst>
          </a:prstGeom>
          <a:noFill/>
          <a:ln cap="flat" cmpd="sng" w="38100">
            <a:solidFill>
              <a:schemeClr val="lt1"/>
            </a:solidFill>
            <a:prstDash val="solid"/>
            <a:miter lim="800000"/>
            <a:headEnd len="sm" w="sm" type="none"/>
            <a:tailEnd len="med" w="med" type="triangle"/>
          </a:ln>
        </p:spPr>
      </p:cxnSp>
      <p:cxnSp>
        <p:nvCxnSpPr>
          <p:cNvPr id="407" name="Google Shape;407;p40"/>
          <p:cNvCxnSpPr/>
          <p:nvPr/>
        </p:nvCxnSpPr>
        <p:spPr>
          <a:xfrm>
            <a:off x="4551079" y="5628127"/>
            <a:ext cx="4254600" cy="46200"/>
          </a:xfrm>
          <a:prstGeom prst="curvedConnector3">
            <a:avLst>
              <a:gd fmla="val 50000" name="adj1"/>
            </a:avLst>
          </a:prstGeom>
          <a:noFill/>
          <a:ln cap="flat" cmpd="sng" w="38100">
            <a:solidFill>
              <a:schemeClr val="lt1"/>
            </a:solidFill>
            <a:prstDash val="solid"/>
            <a:miter lim="800000"/>
            <a:headEnd len="sm" w="sm" type="none"/>
            <a:tailEnd len="med" w="med" type="triangle"/>
          </a:ln>
        </p:spPr>
      </p:cxnSp>
      <p:cxnSp>
        <p:nvCxnSpPr>
          <p:cNvPr id="408" name="Google Shape;408;p40"/>
          <p:cNvCxnSpPr/>
          <p:nvPr/>
        </p:nvCxnSpPr>
        <p:spPr>
          <a:xfrm flipH="1" rot="10800000">
            <a:off x="5067450" y="4463700"/>
            <a:ext cx="2726100" cy="448800"/>
          </a:xfrm>
          <a:prstGeom prst="curvedConnector3">
            <a:avLst>
              <a:gd fmla="val 50000" name="adj1"/>
            </a:avLst>
          </a:prstGeom>
          <a:noFill/>
          <a:ln cap="flat" cmpd="sng" w="38100">
            <a:solidFill>
              <a:schemeClr val="lt1"/>
            </a:solidFill>
            <a:prstDash val="solid"/>
            <a:miter lim="800000"/>
            <a:headEnd len="sm" w="sm" type="none"/>
            <a:tailEnd len="med" w="med" type="triangle"/>
          </a:ln>
        </p:spPr>
      </p:cxnSp>
      <p:pic>
        <p:nvPicPr>
          <p:cNvPr id="409" name="Google Shape;409;p40"/>
          <p:cNvPicPr preferRelativeResize="0"/>
          <p:nvPr/>
        </p:nvPicPr>
        <p:blipFill>
          <a:blip r:embed="rId4">
            <a:alphaModFix/>
          </a:blip>
          <a:stretch>
            <a:fillRect/>
          </a:stretch>
        </p:blipFill>
        <p:spPr>
          <a:xfrm>
            <a:off x="9080393" y="2456354"/>
            <a:ext cx="1789149" cy="1770395"/>
          </a:xfrm>
          <a:prstGeom prst="rect">
            <a:avLst/>
          </a:prstGeom>
          <a:noFill/>
          <a:ln>
            <a:noFill/>
          </a:ln>
        </p:spPr>
      </p:pic>
      <p:pic>
        <p:nvPicPr>
          <p:cNvPr id="410" name="Google Shape;410;p40"/>
          <p:cNvPicPr preferRelativeResize="0"/>
          <p:nvPr/>
        </p:nvPicPr>
        <p:blipFill>
          <a:blip r:embed="rId5">
            <a:alphaModFix/>
          </a:blip>
          <a:stretch>
            <a:fillRect/>
          </a:stretch>
        </p:blipFill>
        <p:spPr>
          <a:xfrm>
            <a:off x="7844525" y="1397075"/>
            <a:ext cx="1724875" cy="1724875"/>
          </a:xfrm>
          <a:prstGeom prst="rect">
            <a:avLst/>
          </a:prstGeom>
          <a:noFill/>
          <a:ln>
            <a:noFill/>
          </a:ln>
        </p:spPr>
      </p:pic>
      <p:pic>
        <p:nvPicPr>
          <p:cNvPr id="411" name="Google Shape;411;p40"/>
          <p:cNvPicPr preferRelativeResize="0"/>
          <p:nvPr/>
        </p:nvPicPr>
        <p:blipFill>
          <a:blip r:embed="rId6">
            <a:alphaModFix/>
          </a:blip>
          <a:stretch>
            <a:fillRect/>
          </a:stretch>
        </p:blipFill>
        <p:spPr>
          <a:xfrm>
            <a:off x="8970500" y="133350"/>
            <a:ext cx="1789150" cy="1789150"/>
          </a:xfrm>
          <a:prstGeom prst="rect">
            <a:avLst/>
          </a:prstGeom>
          <a:noFill/>
          <a:ln>
            <a:noFill/>
          </a:ln>
        </p:spPr>
      </p:pic>
      <p:pic>
        <p:nvPicPr>
          <p:cNvPr id="412" name="Google Shape;412;p40"/>
          <p:cNvPicPr preferRelativeResize="0"/>
          <p:nvPr/>
        </p:nvPicPr>
        <p:blipFill>
          <a:blip r:embed="rId7">
            <a:alphaModFix/>
          </a:blip>
          <a:stretch>
            <a:fillRect/>
          </a:stretch>
        </p:blipFill>
        <p:spPr>
          <a:xfrm>
            <a:off x="9095525" y="4763800"/>
            <a:ext cx="1724875" cy="1724875"/>
          </a:xfrm>
          <a:prstGeom prst="rect">
            <a:avLst/>
          </a:prstGeom>
          <a:noFill/>
          <a:ln>
            <a:noFill/>
          </a:ln>
        </p:spPr>
      </p:pic>
      <p:pic>
        <p:nvPicPr>
          <p:cNvPr descr="Afbeelding met Menselijk gezicht, persoon, kleding, glimlach&#10;&#10;Automatisch gegenereerde beschrijving" id="413" name="Google Shape;413;p40"/>
          <p:cNvPicPr preferRelativeResize="0"/>
          <p:nvPr/>
        </p:nvPicPr>
        <p:blipFill rotWithShape="1">
          <a:blip r:embed="rId8">
            <a:alphaModFix/>
          </a:blip>
          <a:srcRect b="0" l="0" r="0" t="0"/>
          <a:stretch/>
        </p:blipFill>
        <p:spPr>
          <a:xfrm>
            <a:off x="7856244" y="3620582"/>
            <a:ext cx="1724876" cy="172487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417" name="Shape 417"/>
        <p:cNvGrpSpPr/>
        <p:nvPr/>
      </p:nvGrpSpPr>
      <p:grpSpPr>
        <a:xfrm>
          <a:off x="0" y="0"/>
          <a:ext cx="0" cy="0"/>
          <a:chOff x="0" y="0"/>
          <a:chExt cx="0" cy="0"/>
        </a:xfrm>
      </p:grpSpPr>
      <p:sp>
        <p:nvSpPr>
          <p:cNvPr id="418" name="Google Shape;418;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(A)EL-team</a:t>
            </a:r>
            <a:endParaRPr/>
          </a:p>
        </p:txBody>
      </p:sp>
      <p:sp>
        <p:nvSpPr>
          <p:cNvPr id="419" name="Google Shape;419;p41"/>
          <p:cNvSpPr txBox="1"/>
          <p:nvPr>
            <p:ph idx="1" type="body"/>
          </p:nvPr>
        </p:nvSpPr>
        <p:spPr>
          <a:xfrm>
            <a:off x="838200" y="1825625"/>
            <a:ext cx="10515600" cy="4722600"/>
          </a:xfrm>
          <a:prstGeom prst="rect">
            <a:avLst/>
          </a:prstGeom>
          <a:noFill/>
          <a:ln>
            <a:noFill/>
          </a:ln>
        </p:spPr>
        <p:txBody>
          <a:bodyPr anchorCtr="0" anchor="t" bIns="45700" lIns="91425" spcFirstLastPara="1" rIns="91425" wrap="square" tIns="45700">
            <a:normAutofit fontScale="85000" lnSpcReduction="20000"/>
          </a:bodyPr>
          <a:lstStyle/>
          <a:p>
            <a:pPr indent="-201930" lvl="0" marL="228600" rtl="0" algn="l">
              <a:lnSpc>
                <a:spcPct val="90000"/>
              </a:lnSpc>
              <a:spcBef>
                <a:spcPts val="0"/>
              </a:spcBef>
              <a:spcAft>
                <a:spcPts val="0"/>
              </a:spcAft>
              <a:buClr>
                <a:schemeClr val="lt1"/>
              </a:buClr>
              <a:buSzPct val="100000"/>
              <a:buChar char="•"/>
            </a:pPr>
            <a:r>
              <a:rPr lang="nl-BE">
                <a:solidFill>
                  <a:schemeClr val="lt1"/>
                </a:solidFill>
              </a:rPr>
              <a:t>Organisatorische vragen = eenheidsleider (EL)</a:t>
            </a:r>
            <a:endParaRPr/>
          </a:p>
          <a:p>
            <a:pPr indent="-205740" lvl="1" marL="685800" rtl="0" algn="l">
              <a:lnSpc>
                <a:spcPct val="90000"/>
              </a:lnSpc>
              <a:spcBef>
                <a:spcPts val="500"/>
              </a:spcBef>
              <a:spcAft>
                <a:spcPts val="0"/>
              </a:spcAft>
              <a:buClr>
                <a:schemeClr val="lt1"/>
              </a:buClr>
              <a:buSzPct val="100000"/>
              <a:buChar char="•"/>
            </a:pPr>
            <a:r>
              <a:rPr lang="nl-BE">
                <a:solidFill>
                  <a:schemeClr val="lt1"/>
                </a:solidFill>
              </a:rPr>
              <a:t>Schrandere Newfoundlander</a:t>
            </a:r>
            <a:endParaRPr/>
          </a:p>
          <a:p>
            <a:pPr indent="0" lvl="0" marL="0" rtl="0" algn="l">
              <a:lnSpc>
                <a:spcPct val="90000"/>
              </a:lnSpc>
              <a:spcBef>
                <a:spcPts val="1000"/>
              </a:spcBef>
              <a:spcAft>
                <a:spcPts val="0"/>
              </a:spcAft>
              <a:buClr>
                <a:schemeClr val="dk1"/>
              </a:buClr>
              <a:buSzPct val="100000"/>
              <a:buNone/>
            </a:pPr>
            <a:r>
              <a:t/>
            </a:r>
            <a:endParaRPr>
              <a:solidFill>
                <a:schemeClr val="lt1"/>
              </a:solidFill>
            </a:endParaRPr>
          </a:p>
          <a:p>
            <a:pPr indent="0" lvl="0" marL="0" rtl="0" algn="l">
              <a:lnSpc>
                <a:spcPct val="90000"/>
              </a:lnSpc>
              <a:spcBef>
                <a:spcPts val="1000"/>
              </a:spcBef>
              <a:spcAft>
                <a:spcPts val="0"/>
              </a:spcAft>
              <a:buClr>
                <a:schemeClr val="lt1"/>
              </a:buClr>
              <a:buSzPct val="100000"/>
              <a:buNone/>
            </a:pPr>
            <a:r>
              <a:rPr lang="nl-BE">
                <a:solidFill>
                  <a:schemeClr val="lt1"/>
                </a:solidFill>
              </a:rPr>
              <a:t>Ondersteuning van de EL 🡪 3 AEL’s</a:t>
            </a:r>
            <a:endParaRPr>
              <a:solidFill>
                <a:schemeClr val="lt1"/>
              </a:solidFill>
            </a:endParaRPr>
          </a:p>
          <a:p>
            <a:pPr indent="-205740" lvl="1" marL="685800" rtl="0" algn="l">
              <a:lnSpc>
                <a:spcPct val="90000"/>
              </a:lnSpc>
              <a:spcBef>
                <a:spcPts val="500"/>
              </a:spcBef>
              <a:spcAft>
                <a:spcPts val="0"/>
              </a:spcAft>
              <a:buClr>
                <a:schemeClr val="lt1"/>
              </a:buClr>
              <a:buSzPct val="100000"/>
              <a:buChar char="•"/>
            </a:pPr>
            <a:r>
              <a:rPr lang="nl-BE">
                <a:solidFill>
                  <a:schemeClr val="lt1"/>
                </a:solidFill>
              </a:rPr>
              <a:t>Ijverige Axis</a:t>
            </a:r>
            <a:endParaRPr/>
          </a:p>
          <a:p>
            <a:pPr indent="-205740" lvl="1" marL="685800" rtl="0" algn="l">
              <a:lnSpc>
                <a:spcPct val="90000"/>
              </a:lnSpc>
              <a:spcBef>
                <a:spcPts val="500"/>
              </a:spcBef>
              <a:spcAft>
                <a:spcPts val="0"/>
              </a:spcAft>
              <a:buClr>
                <a:schemeClr val="lt1"/>
              </a:buClr>
              <a:buSzPct val="100000"/>
              <a:buChar char="•"/>
            </a:pPr>
            <a:r>
              <a:rPr lang="nl-BE">
                <a:solidFill>
                  <a:schemeClr val="lt1"/>
                </a:solidFill>
              </a:rPr>
              <a:t>Goedhartig Zeepaardje</a:t>
            </a:r>
            <a:endParaRPr/>
          </a:p>
          <a:p>
            <a:pPr indent="-205740" lvl="1" marL="685800" rtl="0" algn="l">
              <a:lnSpc>
                <a:spcPct val="90000"/>
              </a:lnSpc>
              <a:spcBef>
                <a:spcPts val="500"/>
              </a:spcBef>
              <a:spcAft>
                <a:spcPts val="0"/>
              </a:spcAft>
              <a:buClr>
                <a:schemeClr val="lt1"/>
              </a:buClr>
              <a:buSzPct val="100000"/>
              <a:buChar char="•"/>
            </a:pPr>
            <a:r>
              <a:rPr lang="nl-BE">
                <a:solidFill>
                  <a:schemeClr val="lt1"/>
                </a:solidFill>
              </a:rPr>
              <a:t>Snuggere Hathi</a:t>
            </a:r>
            <a:endParaRPr>
              <a:solidFill>
                <a:schemeClr val="lt1"/>
              </a:solidFill>
            </a:endParaRPr>
          </a:p>
          <a:p>
            <a:pPr indent="0" lvl="0" marL="0" rtl="0" algn="l">
              <a:lnSpc>
                <a:spcPct val="90000"/>
              </a:lnSpc>
              <a:spcBef>
                <a:spcPts val="1000"/>
              </a:spcBef>
              <a:spcAft>
                <a:spcPts val="0"/>
              </a:spcAft>
              <a:buClr>
                <a:schemeClr val="lt1"/>
              </a:buClr>
              <a:buSzPct val="100000"/>
              <a:buNone/>
            </a:pPr>
            <a:r>
              <a:rPr lang="nl-BE">
                <a:solidFill>
                  <a:schemeClr val="lt1"/>
                </a:solidFill>
              </a:rPr>
              <a:t>Contactgegevens op de site</a:t>
            </a:r>
            <a:endParaRPr/>
          </a:p>
          <a:p>
            <a:pPr indent="0" lvl="0" marL="0" rtl="0" algn="l">
              <a:lnSpc>
                <a:spcPct val="90000"/>
              </a:lnSpc>
              <a:spcBef>
                <a:spcPts val="1000"/>
              </a:spcBef>
              <a:spcAft>
                <a:spcPts val="0"/>
              </a:spcAft>
              <a:buClr>
                <a:schemeClr val="dk1"/>
              </a:buClr>
              <a:buSzPct val="100000"/>
              <a:buNone/>
            </a:pPr>
            <a:r>
              <a:t/>
            </a:r>
            <a:endParaRPr>
              <a:solidFill>
                <a:schemeClr val="lt1"/>
              </a:solidFill>
            </a:endParaRPr>
          </a:p>
          <a:p>
            <a:pPr indent="-50800" lvl="0" marL="228600" rtl="0" algn="l">
              <a:lnSpc>
                <a:spcPct val="90000"/>
              </a:lnSpc>
              <a:spcBef>
                <a:spcPts val="1000"/>
              </a:spcBef>
              <a:spcAft>
                <a:spcPts val="0"/>
              </a:spcAft>
              <a:buClr>
                <a:schemeClr val="dk1"/>
              </a:buClr>
              <a:buSzPct val="100000"/>
              <a:buNone/>
            </a:pPr>
            <a:r>
              <a:t/>
            </a:r>
            <a:endParaRPr>
              <a:solidFill>
                <a:schemeClr val="lt1"/>
              </a:solidFill>
            </a:endParaRPr>
          </a:p>
          <a:p>
            <a:pPr indent="-50800" lvl="0" marL="228600" rtl="0" algn="l">
              <a:lnSpc>
                <a:spcPct val="90000"/>
              </a:lnSpc>
              <a:spcBef>
                <a:spcPts val="1000"/>
              </a:spcBef>
              <a:spcAft>
                <a:spcPts val="0"/>
              </a:spcAft>
              <a:buClr>
                <a:schemeClr val="dk1"/>
              </a:buClr>
              <a:buSzPct val="100000"/>
              <a:buNone/>
            </a:pPr>
            <a:r>
              <a:t/>
            </a:r>
            <a:endParaRPr>
              <a:solidFill>
                <a:schemeClr val="lt1"/>
              </a:solidFill>
            </a:endParaRPr>
          </a:p>
          <a:p>
            <a:pPr indent="-50800" lvl="0" marL="228600" rtl="0" algn="l">
              <a:lnSpc>
                <a:spcPct val="90000"/>
              </a:lnSpc>
              <a:spcBef>
                <a:spcPts val="1000"/>
              </a:spcBef>
              <a:spcAft>
                <a:spcPts val="0"/>
              </a:spcAft>
              <a:buClr>
                <a:schemeClr val="dk1"/>
              </a:buClr>
              <a:buSzPct val="100000"/>
              <a:buNone/>
            </a:pPr>
            <a:r>
              <a:t/>
            </a:r>
            <a:endParaRPr>
              <a:solidFill>
                <a:schemeClr val="lt1"/>
              </a:solidFill>
            </a:endParaRPr>
          </a:p>
          <a:p>
            <a:pPr indent="-50800" lvl="0" marL="228600" rtl="0" algn="l">
              <a:lnSpc>
                <a:spcPct val="90000"/>
              </a:lnSpc>
              <a:spcBef>
                <a:spcPts val="1000"/>
              </a:spcBef>
              <a:spcAft>
                <a:spcPts val="0"/>
              </a:spcAft>
              <a:buClr>
                <a:schemeClr val="dk1"/>
              </a:buClr>
              <a:buSzPct val="100000"/>
              <a:buNone/>
            </a:pPr>
            <a:r>
              <a:t/>
            </a:r>
            <a:endParaRPr>
              <a:solidFill>
                <a:schemeClr val="lt1"/>
              </a:solidFill>
            </a:endParaRPr>
          </a:p>
        </p:txBody>
      </p:sp>
      <p:pic>
        <p:nvPicPr>
          <p:cNvPr id="420" name="Google Shape;420;p41"/>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pic>
        <p:nvPicPr>
          <p:cNvPr id="421" name="Google Shape;421;p41"/>
          <p:cNvPicPr preferRelativeResize="0"/>
          <p:nvPr/>
        </p:nvPicPr>
        <p:blipFill rotWithShape="1">
          <a:blip r:embed="rId4">
            <a:alphaModFix/>
          </a:blip>
          <a:srcRect b="0" l="524" r="524" t="0"/>
          <a:stretch/>
        </p:blipFill>
        <p:spPr>
          <a:xfrm>
            <a:off x="8466251" y="2643131"/>
            <a:ext cx="1724876" cy="1724876"/>
          </a:xfrm>
          <a:prstGeom prst="rect">
            <a:avLst/>
          </a:prstGeom>
          <a:noFill/>
          <a:ln>
            <a:noFill/>
          </a:ln>
        </p:spPr>
      </p:pic>
      <p:pic>
        <p:nvPicPr>
          <p:cNvPr descr="Afbeelding met Menselijk gezicht, kleding, persoon, bril&#10;&#10;Automatisch gegenereerde beschrijving" id="422" name="Google Shape;422;p41"/>
          <p:cNvPicPr preferRelativeResize="0"/>
          <p:nvPr/>
        </p:nvPicPr>
        <p:blipFill rotWithShape="1">
          <a:blip r:embed="rId5">
            <a:alphaModFix/>
          </a:blip>
          <a:srcRect b="0" l="0" r="0" t="0"/>
          <a:stretch/>
        </p:blipFill>
        <p:spPr>
          <a:xfrm>
            <a:off x="5915103" y="4939167"/>
            <a:ext cx="1872399" cy="1872399"/>
          </a:xfrm>
          <a:prstGeom prst="rect">
            <a:avLst/>
          </a:prstGeom>
          <a:noFill/>
          <a:ln>
            <a:noFill/>
          </a:ln>
        </p:spPr>
      </p:pic>
      <p:pic>
        <p:nvPicPr>
          <p:cNvPr descr="Afbeelding met Menselijk gezicht, persoon, kleding, glimlach&#10;&#10;Automatisch gegenereerde beschrijving" id="423" name="Google Shape;423;p41"/>
          <p:cNvPicPr preferRelativeResize="0"/>
          <p:nvPr/>
        </p:nvPicPr>
        <p:blipFill rotWithShape="1">
          <a:blip r:embed="rId6">
            <a:alphaModFix/>
          </a:blip>
          <a:srcRect b="0" l="0" r="0" t="0"/>
          <a:stretch/>
        </p:blipFill>
        <p:spPr>
          <a:xfrm>
            <a:off x="7268106" y="3848894"/>
            <a:ext cx="1724876" cy="1724876"/>
          </a:xfrm>
          <a:prstGeom prst="rect">
            <a:avLst/>
          </a:prstGeom>
          <a:noFill/>
          <a:ln>
            <a:noFill/>
          </a:ln>
        </p:spPr>
      </p:pic>
      <p:pic>
        <p:nvPicPr>
          <p:cNvPr descr="Afbeelding met persoon, Menselijk gezicht, kleding, person&#10;&#10;Automatisch gegenereerde beschrijving" id="424" name="Google Shape;424;p41"/>
          <p:cNvPicPr preferRelativeResize="0"/>
          <p:nvPr/>
        </p:nvPicPr>
        <p:blipFill rotWithShape="1">
          <a:blip r:embed="rId7">
            <a:alphaModFix/>
          </a:blip>
          <a:srcRect b="0" l="0" r="0" t="0"/>
          <a:stretch/>
        </p:blipFill>
        <p:spPr>
          <a:xfrm>
            <a:off x="7216144" y="1473569"/>
            <a:ext cx="1724876" cy="172487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428" name="Shape 428"/>
        <p:cNvGrpSpPr/>
        <p:nvPr/>
      </p:nvGrpSpPr>
      <p:grpSpPr>
        <a:xfrm>
          <a:off x="0" y="0"/>
          <a:ext cx="0" cy="0"/>
          <a:chOff x="0" y="0"/>
          <a:chExt cx="0" cy="0"/>
        </a:xfrm>
      </p:grpSpPr>
      <p:sp>
        <p:nvSpPr>
          <p:cNvPr id="429" name="Google Shape;429;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Calibri"/>
              <a:buNone/>
            </a:pPr>
            <a:r>
              <a:rPr lang="nl-BE" sz="6000">
                <a:solidFill>
                  <a:schemeClr val="lt1"/>
                </a:solidFill>
              </a:rPr>
              <a:t>ONDERSTEUNING VOOR OUDERS </a:t>
            </a:r>
            <a:endParaRPr/>
          </a:p>
        </p:txBody>
      </p:sp>
      <p:sp>
        <p:nvSpPr>
          <p:cNvPr id="430" name="Google Shape;430;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434" name="Shape 434"/>
        <p:cNvGrpSpPr/>
        <p:nvPr/>
      </p:nvGrpSpPr>
      <p:grpSpPr>
        <a:xfrm>
          <a:off x="0" y="0"/>
          <a:ext cx="0" cy="0"/>
          <a:chOff x="0" y="0"/>
          <a:chExt cx="0" cy="0"/>
        </a:xfrm>
      </p:grpSpPr>
      <p:sp>
        <p:nvSpPr>
          <p:cNvPr id="435" name="Google Shape;435;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Ondersteuning voor ouders </a:t>
            </a:r>
            <a:endParaRPr/>
          </a:p>
        </p:txBody>
      </p:sp>
      <p:sp>
        <p:nvSpPr>
          <p:cNvPr id="436" name="Google Shape;436;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lt1"/>
              </a:buClr>
              <a:buSzPct val="100000"/>
              <a:buChar char="•"/>
            </a:pPr>
            <a:r>
              <a:rPr lang="nl-BE">
                <a:solidFill>
                  <a:schemeClr val="lt1"/>
                </a:solidFill>
              </a:rPr>
              <a:t>Kostprijs scoutsjaar = €60</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Gemotiveerde en gevormde leiding </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Vieruurtje</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Materiaal spel en crea</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Opm.: speciale activiteiten = extra bijdrage </a:t>
            </a:r>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Kostprijs 3 kampen = +/- €250 in totaal</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 kampeermateriaal</a:t>
            </a:r>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Kostprijs uniform = min. € 50</a:t>
            </a:r>
            <a:endParaRPr/>
          </a:p>
          <a:p>
            <a:pPr indent="-90804" lvl="0" marL="228600" rtl="0" algn="l">
              <a:lnSpc>
                <a:spcPct val="90000"/>
              </a:lnSpc>
              <a:spcBef>
                <a:spcPts val="1000"/>
              </a:spcBef>
              <a:spcAft>
                <a:spcPts val="0"/>
              </a:spcAft>
              <a:buClr>
                <a:schemeClr val="dk1"/>
              </a:buClr>
              <a:buSzPct val="100000"/>
              <a:buNone/>
            </a:pPr>
            <a:r>
              <a:t/>
            </a:r>
            <a:endParaRPr>
              <a:solidFill>
                <a:schemeClr val="lt1"/>
              </a:solidFill>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Terugbetaling mutualiteit: papieren ingevuld (naam, adres, …) afgeven aan leiding</a:t>
            </a:r>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Mogelijkheid tot extra tegemoetkomingen via FOS (SOM FONDS) én Gemeente Zwalm</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Melden aan leiding (TL of EL)</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Absolute discretie wordt verzekerd!</a:t>
            </a:r>
            <a:endParaRPr/>
          </a:p>
        </p:txBody>
      </p:sp>
      <p:pic>
        <p:nvPicPr>
          <p:cNvPr id="437" name="Google Shape;437;p43"/>
          <p:cNvPicPr preferRelativeResize="0"/>
          <p:nvPr/>
        </p:nvPicPr>
        <p:blipFill rotWithShape="1">
          <a:blip r:embed="rId3">
            <a:alphaModFix/>
          </a:blip>
          <a:srcRect b="0" l="0" r="0" t="0"/>
          <a:stretch/>
        </p:blipFill>
        <p:spPr>
          <a:xfrm>
            <a:off x="10693400" y="5356779"/>
            <a:ext cx="1498600" cy="144410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441" name="Shape 441"/>
        <p:cNvGrpSpPr/>
        <p:nvPr/>
      </p:nvGrpSpPr>
      <p:grpSpPr>
        <a:xfrm>
          <a:off x="0" y="0"/>
          <a:ext cx="0" cy="0"/>
          <a:chOff x="0" y="0"/>
          <a:chExt cx="0" cy="0"/>
        </a:xfrm>
      </p:grpSpPr>
      <p:sp>
        <p:nvSpPr>
          <p:cNvPr id="442" name="Google Shape;442;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Ondersteuning voor ouders</a:t>
            </a:r>
            <a:endParaRPr/>
          </a:p>
        </p:txBody>
      </p:sp>
      <p:sp>
        <p:nvSpPr>
          <p:cNvPr id="443" name="Google Shape;443;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nl-BE">
                <a:solidFill>
                  <a:schemeClr val="lt1"/>
                </a:solidFill>
              </a:rPr>
              <a:t>Wat mag u verwachten van leiding?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Verantwoorde en doordachte begeleiding</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Wekelijkse inzet – super leuke activiteiten op maat van de tak van uw kind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Toegankelijkheid voor uw vragen</a:t>
            </a:r>
            <a:endParaRPr/>
          </a:p>
          <a:p>
            <a:pPr indent="-76200" lvl="1" marL="685800" rtl="0" algn="l">
              <a:lnSpc>
                <a:spcPct val="90000"/>
              </a:lnSpc>
              <a:spcBef>
                <a:spcPts val="500"/>
              </a:spcBef>
              <a:spcAft>
                <a:spcPts val="0"/>
              </a:spcAft>
              <a:buClr>
                <a:schemeClr val="dk1"/>
              </a:buClr>
              <a:buSzPts val="2400"/>
              <a:buNone/>
            </a:pPr>
            <a:r>
              <a:t/>
            </a:r>
            <a:endParaRPr>
              <a:solidFill>
                <a:schemeClr val="lt1"/>
              </a:solidFill>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Wat verwachten wij van u?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Open communicatie over:</a:t>
            </a:r>
            <a:endParaRPr/>
          </a:p>
          <a:p>
            <a:pPr indent="-228600" lvl="2" marL="1143000" rtl="0" algn="l">
              <a:lnSpc>
                <a:spcPct val="90000"/>
              </a:lnSpc>
              <a:spcBef>
                <a:spcPts val="500"/>
              </a:spcBef>
              <a:spcAft>
                <a:spcPts val="0"/>
              </a:spcAft>
              <a:buClr>
                <a:schemeClr val="lt1"/>
              </a:buClr>
              <a:buSzPts val="2000"/>
              <a:buChar char="•"/>
            </a:pPr>
            <a:r>
              <a:rPr lang="nl-BE">
                <a:solidFill>
                  <a:schemeClr val="lt1"/>
                </a:solidFill>
              </a:rPr>
              <a:t>Uw kind (problematieken/aandoeningen/…) </a:t>
            </a:r>
            <a:endParaRPr/>
          </a:p>
          <a:p>
            <a:pPr indent="-228600" lvl="2" marL="1143000" rtl="0" algn="l">
              <a:lnSpc>
                <a:spcPct val="90000"/>
              </a:lnSpc>
              <a:spcBef>
                <a:spcPts val="500"/>
              </a:spcBef>
              <a:spcAft>
                <a:spcPts val="0"/>
              </a:spcAft>
              <a:buClr>
                <a:schemeClr val="lt1"/>
              </a:buClr>
              <a:buSzPts val="2000"/>
              <a:buChar char="•"/>
            </a:pPr>
            <a:r>
              <a:rPr lang="nl-BE">
                <a:solidFill>
                  <a:schemeClr val="lt1"/>
                </a:solidFill>
              </a:rPr>
              <a:t>Uw bezorgdheden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Voldoende vrijheid om onze scoutswerking in te richten volgens onze principes</a:t>
            </a:r>
            <a:endParaRPr/>
          </a:p>
        </p:txBody>
      </p:sp>
      <p:pic>
        <p:nvPicPr>
          <p:cNvPr id="444" name="Google Shape;444;p44"/>
          <p:cNvPicPr preferRelativeResize="0"/>
          <p:nvPr/>
        </p:nvPicPr>
        <p:blipFill rotWithShape="1">
          <a:blip r:embed="rId3">
            <a:alphaModFix/>
          </a:blip>
          <a:srcRect b="0" l="0" r="0" t="0"/>
          <a:stretch/>
        </p:blipFill>
        <p:spPr>
          <a:xfrm>
            <a:off x="10814733" y="5473699"/>
            <a:ext cx="1377267" cy="132718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448" name="Shape 448"/>
        <p:cNvGrpSpPr/>
        <p:nvPr/>
      </p:nvGrpSpPr>
      <p:grpSpPr>
        <a:xfrm>
          <a:off x="0" y="0"/>
          <a:ext cx="0" cy="0"/>
          <a:chOff x="0" y="0"/>
          <a:chExt cx="0" cy="0"/>
        </a:xfrm>
      </p:grpSpPr>
      <p:sp>
        <p:nvSpPr>
          <p:cNvPr id="449" name="Google Shape;449;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solidFill>
                <a:schemeClr val="lt1"/>
              </a:solidFill>
            </a:endParaRPr>
          </a:p>
        </p:txBody>
      </p:sp>
      <p:sp>
        <p:nvSpPr>
          <p:cNvPr id="450" name="Google Shape;450;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nl-BE">
                <a:solidFill>
                  <a:schemeClr val="lt1"/>
                </a:solidFill>
              </a:rPr>
              <a:t>Spreek ons aub aan, we staan altijd open voor bezorgdheden en gaan graag in dialoog met u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Wederzijds respect</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We zijn altijd bereikbaar via mail of telefoon, ook buiten de activiteiten</a:t>
            </a:r>
            <a:endParaRPr/>
          </a:p>
        </p:txBody>
      </p:sp>
      <p:pic>
        <p:nvPicPr>
          <p:cNvPr id="451" name="Google Shape;451;p45"/>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455" name="Shape 455"/>
        <p:cNvGrpSpPr/>
        <p:nvPr/>
      </p:nvGrpSpPr>
      <p:grpSpPr>
        <a:xfrm>
          <a:off x="0" y="0"/>
          <a:ext cx="0" cy="0"/>
          <a:chOff x="0" y="0"/>
          <a:chExt cx="0" cy="0"/>
        </a:xfrm>
      </p:grpSpPr>
      <p:sp>
        <p:nvSpPr>
          <p:cNvPr id="456" name="Google Shape;456;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We want you!</a:t>
            </a:r>
            <a:endParaRPr/>
          </a:p>
        </p:txBody>
      </p:sp>
      <p:sp>
        <p:nvSpPr>
          <p:cNvPr id="457" name="Google Shape;457;p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nl-BE">
                <a:solidFill>
                  <a:schemeClr val="lt1"/>
                </a:solidFill>
              </a:rPr>
              <a:t>Geniet van onze evenementen</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Naaiatelier voor dassen!</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Wafelenbak</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Taxi mama/papa voor schaatsen en zwemmen</a:t>
            </a:r>
            <a:endParaRPr/>
          </a:p>
          <a:p>
            <a:pPr indent="-50800" lvl="0" marL="228600" rtl="0" algn="l">
              <a:lnSpc>
                <a:spcPct val="90000"/>
              </a:lnSpc>
              <a:spcBef>
                <a:spcPts val="1000"/>
              </a:spcBef>
              <a:spcAft>
                <a:spcPts val="0"/>
              </a:spcAft>
              <a:buClr>
                <a:schemeClr val="dk1"/>
              </a:buClr>
              <a:buSzPts val="2800"/>
              <a:buNone/>
            </a:pPr>
            <a:r>
              <a:t/>
            </a:r>
            <a:endParaRPr>
              <a:solidFill>
                <a:schemeClr val="lt1"/>
              </a:solidFill>
            </a:endParaRPr>
          </a:p>
          <a:p>
            <a:pPr indent="-101600" lvl="2" marL="1143000" rtl="0" algn="l">
              <a:lnSpc>
                <a:spcPct val="90000"/>
              </a:lnSpc>
              <a:spcBef>
                <a:spcPts val="500"/>
              </a:spcBef>
              <a:spcAft>
                <a:spcPts val="0"/>
              </a:spcAft>
              <a:buClr>
                <a:schemeClr val="dk1"/>
              </a:buClr>
              <a:buSzPts val="2000"/>
              <a:buNone/>
            </a:pPr>
            <a:r>
              <a:t/>
            </a:r>
            <a:endParaRPr>
              <a:solidFill>
                <a:schemeClr val="lt1"/>
              </a:solidFill>
            </a:endParaRPr>
          </a:p>
          <a:p>
            <a:pPr indent="-76200" lvl="1" marL="685800" rtl="0" algn="l">
              <a:lnSpc>
                <a:spcPct val="90000"/>
              </a:lnSpc>
              <a:spcBef>
                <a:spcPts val="500"/>
              </a:spcBef>
              <a:spcAft>
                <a:spcPts val="0"/>
              </a:spcAft>
              <a:buClr>
                <a:schemeClr val="dk1"/>
              </a:buClr>
              <a:buSzPts val="2400"/>
              <a:buNone/>
            </a:pPr>
            <a:r>
              <a:t/>
            </a:r>
            <a:endParaRPr>
              <a:solidFill>
                <a:schemeClr val="lt1"/>
              </a:solidFill>
            </a:endParaRPr>
          </a:p>
        </p:txBody>
      </p:sp>
      <p:pic>
        <p:nvPicPr>
          <p:cNvPr id="458" name="Google Shape;458;p46"/>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462" name="Shape 462"/>
        <p:cNvGrpSpPr/>
        <p:nvPr/>
      </p:nvGrpSpPr>
      <p:grpSpPr>
        <a:xfrm>
          <a:off x="0" y="0"/>
          <a:ext cx="0" cy="0"/>
          <a:chOff x="0" y="0"/>
          <a:chExt cx="0" cy="0"/>
        </a:xfrm>
      </p:grpSpPr>
      <p:sp>
        <p:nvSpPr>
          <p:cNvPr id="463" name="Google Shape;463;p47"/>
          <p:cNvSpPr txBox="1"/>
          <p:nvPr>
            <p:ph type="title"/>
          </p:nvPr>
        </p:nvSpPr>
        <p:spPr>
          <a:xfrm>
            <a:off x="838200" y="365125"/>
            <a:ext cx="10515600" cy="1325563"/>
          </a:xfrm>
          <a:prstGeom prst="rect">
            <a:avLst/>
          </a:prstGeom>
          <a:solidFill>
            <a:srgbClr val="195C9C"/>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Samenvatting </a:t>
            </a:r>
            <a:endParaRPr/>
          </a:p>
        </p:txBody>
      </p:sp>
      <p:sp>
        <p:nvSpPr>
          <p:cNvPr id="464" name="Google Shape;464;p47"/>
          <p:cNvSpPr txBox="1"/>
          <p:nvPr>
            <p:ph idx="1" type="body"/>
          </p:nvPr>
        </p:nvSpPr>
        <p:spPr>
          <a:xfrm>
            <a:off x="838200" y="1825625"/>
            <a:ext cx="10515600" cy="4351338"/>
          </a:xfrm>
          <a:prstGeom prst="rect">
            <a:avLst/>
          </a:prstGeom>
          <a:solidFill>
            <a:srgbClr val="195C9C"/>
          </a:solid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lt1"/>
              </a:buClr>
              <a:buSzPts val="2800"/>
              <a:buChar char="•"/>
            </a:pPr>
            <a:r>
              <a:rPr lang="nl-BE">
                <a:solidFill>
                  <a:schemeClr val="lt1"/>
                </a:solidFill>
              </a:rPr>
              <a:t>Scouting = meer dan ravotten</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Verschillende activiteiten en evenementen</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Hulp altijd welkom</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Open communicatie tussen ouders en leiding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Kampen zijn hoogtepunten</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Opbouw = belangrijk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Leiding = altijd bereikbaar</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Vragen</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Moeilijkheden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Opmerkingen </a:t>
            </a:r>
            <a:endParaRPr/>
          </a:p>
        </p:txBody>
      </p:sp>
      <p:pic>
        <p:nvPicPr>
          <p:cNvPr id="465" name="Google Shape;465;p47"/>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469" name="Shape 469"/>
        <p:cNvGrpSpPr/>
        <p:nvPr/>
      </p:nvGrpSpPr>
      <p:grpSpPr>
        <a:xfrm>
          <a:off x="0" y="0"/>
          <a:ext cx="0" cy="0"/>
          <a:chOff x="0" y="0"/>
          <a:chExt cx="0" cy="0"/>
        </a:xfrm>
      </p:grpSpPr>
      <p:sp>
        <p:nvSpPr>
          <p:cNvPr id="470" name="Google Shape;470;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l-BE"/>
              <a:t>Vragen?</a:t>
            </a:r>
            <a:endParaRPr/>
          </a:p>
        </p:txBody>
      </p:sp>
      <p:pic>
        <p:nvPicPr>
          <p:cNvPr id="471" name="Google Shape;471;p48"/>
          <p:cNvPicPr preferRelativeResize="0"/>
          <p:nvPr>
            <p:ph idx="1" type="body"/>
          </p:nvPr>
        </p:nvPicPr>
        <p:blipFill rotWithShape="1">
          <a:blip r:embed="rId3">
            <a:alphaModFix/>
          </a:blip>
          <a:srcRect b="0" l="0" r="0" t="0"/>
          <a:stretch/>
        </p:blipFill>
        <p:spPr>
          <a:xfrm>
            <a:off x="3350382" y="1825625"/>
            <a:ext cx="5491235" cy="4351338"/>
          </a:xfrm>
          <a:prstGeom prst="rect">
            <a:avLst/>
          </a:prstGeom>
          <a:noFill/>
          <a:ln>
            <a:noFill/>
          </a:ln>
        </p:spPr>
      </p:pic>
      <p:pic>
        <p:nvPicPr>
          <p:cNvPr id="472" name="Google Shape;472;p48"/>
          <p:cNvPicPr preferRelativeResize="0"/>
          <p:nvPr/>
        </p:nvPicPr>
        <p:blipFill rotWithShape="1">
          <a:blip r:embed="rId4">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115" name="Shape 115"/>
        <p:cNvGrpSpPr/>
        <p:nvPr/>
      </p:nvGrpSpPr>
      <p:grpSpPr>
        <a:xfrm>
          <a:off x="0" y="0"/>
          <a:ext cx="0" cy="0"/>
          <a:chOff x="0" y="0"/>
          <a:chExt cx="0" cy="0"/>
        </a:xfrm>
      </p:grpSpPr>
      <p:sp>
        <p:nvSpPr>
          <p:cNvPr id="116" name="Google Shape;11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Calibri"/>
              <a:buNone/>
            </a:pPr>
            <a:r>
              <a:rPr lang="nl-BE" sz="6000">
                <a:solidFill>
                  <a:schemeClr val="lt1"/>
                </a:solidFill>
              </a:rPr>
              <a:t>SCOUTING, WAT IS DAT?</a:t>
            </a:r>
            <a:endParaRPr/>
          </a:p>
        </p:txBody>
      </p:sp>
      <p:sp>
        <p:nvSpPr>
          <p:cNvPr id="117" name="Google Shape;117;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p:txBody>
      </p:sp>
      <p:pic>
        <p:nvPicPr>
          <p:cNvPr id="118" name="Google Shape;118;p5"/>
          <p:cNvPicPr preferRelativeResize="0"/>
          <p:nvPr/>
        </p:nvPicPr>
        <p:blipFill rotWithShape="1">
          <a:blip r:embed="rId3">
            <a:alphaModFix/>
          </a:blip>
          <a:srcRect b="0" l="0" r="0" t="0"/>
          <a:stretch/>
        </p:blipFill>
        <p:spPr>
          <a:xfrm>
            <a:off x="10247061" y="4977009"/>
            <a:ext cx="1932239" cy="186197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476" name="Shape 476"/>
        <p:cNvGrpSpPr/>
        <p:nvPr/>
      </p:nvGrpSpPr>
      <p:grpSpPr>
        <a:xfrm>
          <a:off x="0" y="0"/>
          <a:ext cx="0" cy="0"/>
          <a:chOff x="0" y="0"/>
          <a:chExt cx="0" cy="0"/>
        </a:xfrm>
      </p:grpSpPr>
      <p:sp>
        <p:nvSpPr>
          <p:cNvPr id="477" name="Google Shape;477;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600"/>
              <a:buFont typeface="Calibri"/>
              <a:buNone/>
            </a:pPr>
            <a:r>
              <a:rPr lang="nl-BE" sz="6600">
                <a:solidFill>
                  <a:schemeClr val="lt1"/>
                </a:solidFill>
              </a:rPr>
              <a:t>Bedankt voor de aandacht! </a:t>
            </a:r>
            <a:endParaRPr/>
          </a:p>
        </p:txBody>
      </p:sp>
      <p:pic>
        <p:nvPicPr>
          <p:cNvPr id="478" name="Google Shape;478;p49"/>
          <p:cNvPicPr preferRelativeResize="0"/>
          <p:nvPr>
            <p:ph idx="1" type="body"/>
          </p:nvPr>
        </p:nvPicPr>
        <p:blipFill rotWithShape="1">
          <a:blip r:embed="rId3">
            <a:alphaModFix/>
          </a:blip>
          <a:srcRect b="0" l="0" r="0" t="0"/>
          <a:stretch/>
        </p:blipFill>
        <p:spPr>
          <a:xfrm>
            <a:off x="4375614" y="2036376"/>
            <a:ext cx="3794799" cy="36568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122" name="Shape 122"/>
        <p:cNvGrpSpPr/>
        <p:nvPr/>
      </p:nvGrpSpPr>
      <p:grpSpPr>
        <a:xfrm>
          <a:off x="0" y="0"/>
          <a:ext cx="0" cy="0"/>
          <a:chOff x="0" y="0"/>
          <a:chExt cx="0" cy="0"/>
        </a:xfrm>
      </p:grpSpPr>
      <p:sp>
        <p:nvSpPr>
          <p:cNvPr id="123" name="Google Shape;123;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Scouting, wat is dat? </a:t>
            </a:r>
            <a:endParaRPr/>
          </a:p>
        </p:txBody>
      </p:sp>
      <p:sp>
        <p:nvSpPr>
          <p:cNvPr id="124" name="Google Shape;124;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lt1"/>
              </a:buClr>
              <a:buSzPct val="100000"/>
              <a:buChar char="•"/>
            </a:pPr>
            <a:r>
              <a:rPr lang="nl-BE">
                <a:solidFill>
                  <a:schemeClr val="lt1"/>
                </a:solidFill>
              </a:rPr>
              <a:t>Scouting = jeugdbeweging </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Oprichter: R. S. S. Baden-Powell </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Begin 20</a:t>
            </a:r>
            <a:r>
              <a:rPr baseline="30000" lang="nl-BE">
                <a:solidFill>
                  <a:schemeClr val="lt1"/>
                </a:solidFill>
              </a:rPr>
              <a:t>e</a:t>
            </a:r>
            <a:r>
              <a:rPr lang="nl-BE">
                <a:solidFill>
                  <a:schemeClr val="lt1"/>
                </a:solidFill>
              </a:rPr>
              <a:t> eeuw </a:t>
            </a:r>
            <a:endParaRPr/>
          </a:p>
          <a:p>
            <a:pPr indent="0" lvl="1" marL="457200" rtl="0" algn="l">
              <a:lnSpc>
                <a:spcPct val="90000"/>
              </a:lnSpc>
              <a:spcBef>
                <a:spcPts val="500"/>
              </a:spcBef>
              <a:spcAft>
                <a:spcPts val="0"/>
              </a:spcAft>
              <a:buClr>
                <a:schemeClr val="dk1"/>
              </a:buClr>
              <a:buSzPct val="100000"/>
              <a:buNone/>
            </a:pPr>
            <a:r>
              <a:t/>
            </a:r>
            <a:endParaRPr>
              <a:solidFill>
                <a:schemeClr val="lt1"/>
              </a:solidFill>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Doel</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Jongeren zelfstandigheid aanleren d.m.v. spel (in de natuur)</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Ecologie</a:t>
            </a:r>
            <a:endParaRPr/>
          </a:p>
          <a:p>
            <a:pPr indent="-228600" lvl="1" marL="685800" rtl="0" algn="l">
              <a:lnSpc>
                <a:spcPct val="90000"/>
              </a:lnSpc>
              <a:spcBef>
                <a:spcPts val="500"/>
              </a:spcBef>
              <a:spcAft>
                <a:spcPts val="0"/>
              </a:spcAft>
              <a:buClr>
                <a:schemeClr val="lt1"/>
              </a:buClr>
              <a:buSzPct val="100000"/>
              <a:buChar char="•"/>
            </a:pPr>
            <a:r>
              <a:rPr lang="nl-BE">
                <a:solidFill>
                  <a:schemeClr val="lt1"/>
                </a:solidFill>
              </a:rPr>
              <a:t>Ontwikkeling </a:t>
            </a:r>
            <a:endParaRPr/>
          </a:p>
          <a:p>
            <a:pPr indent="-228600" lvl="2" marL="1143000" rtl="0" algn="l">
              <a:lnSpc>
                <a:spcPct val="90000"/>
              </a:lnSpc>
              <a:spcBef>
                <a:spcPts val="500"/>
              </a:spcBef>
              <a:spcAft>
                <a:spcPts val="0"/>
              </a:spcAft>
              <a:buClr>
                <a:schemeClr val="lt1"/>
              </a:buClr>
              <a:buSzPct val="100000"/>
              <a:buChar char="•"/>
            </a:pPr>
            <a:r>
              <a:rPr lang="nl-BE">
                <a:solidFill>
                  <a:schemeClr val="lt1"/>
                </a:solidFill>
              </a:rPr>
              <a:t>sociale, morele, fysieke, verstandelijke, emotioneel</a:t>
            </a:r>
            <a:endParaRPr/>
          </a:p>
          <a:p>
            <a:pPr indent="-228600" lvl="2" marL="1143000" rtl="0" algn="l">
              <a:lnSpc>
                <a:spcPct val="90000"/>
              </a:lnSpc>
              <a:spcBef>
                <a:spcPts val="500"/>
              </a:spcBef>
              <a:spcAft>
                <a:spcPts val="0"/>
              </a:spcAft>
              <a:buClr>
                <a:schemeClr val="lt1"/>
              </a:buClr>
              <a:buSzPct val="100000"/>
              <a:buChar char="•"/>
            </a:pPr>
            <a:r>
              <a:rPr lang="nl-BE">
                <a:solidFill>
                  <a:schemeClr val="lt1"/>
                </a:solidFill>
              </a:rPr>
              <a:t>Individu + samenleving </a:t>
            </a:r>
            <a:endParaRPr/>
          </a:p>
          <a:p>
            <a:pPr indent="0" lvl="2" marL="914400" rtl="0" algn="l">
              <a:lnSpc>
                <a:spcPct val="90000"/>
              </a:lnSpc>
              <a:spcBef>
                <a:spcPts val="500"/>
              </a:spcBef>
              <a:spcAft>
                <a:spcPts val="0"/>
              </a:spcAft>
              <a:buClr>
                <a:schemeClr val="dk1"/>
              </a:buClr>
              <a:buSzPct val="100000"/>
              <a:buNone/>
            </a:pPr>
            <a:r>
              <a:t/>
            </a:r>
            <a:endParaRPr>
              <a:solidFill>
                <a:schemeClr val="lt1"/>
              </a:solidFill>
            </a:endParaRPr>
          </a:p>
          <a:p>
            <a:pPr indent="-228600" lvl="0" marL="228600" rtl="0" algn="l">
              <a:lnSpc>
                <a:spcPct val="90000"/>
              </a:lnSpc>
              <a:spcBef>
                <a:spcPts val="1000"/>
              </a:spcBef>
              <a:spcAft>
                <a:spcPts val="0"/>
              </a:spcAft>
              <a:buClr>
                <a:schemeClr val="lt1"/>
              </a:buClr>
              <a:buSzPct val="100000"/>
              <a:buChar char="•"/>
            </a:pPr>
            <a:r>
              <a:rPr lang="nl-BE">
                <a:solidFill>
                  <a:schemeClr val="lt1"/>
                </a:solidFill>
              </a:rPr>
              <a:t>Pedagogisch verantwoord 🡪 de Scoutsmethode</a:t>
            </a:r>
            <a:endParaRPr>
              <a:solidFill>
                <a:schemeClr val="lt1"/>
              </a:solidFill>
            </a:endParaRPr>
          </a:p>
          <a:p>
            <a:pPr indent="-111125" lvl="2" marL="1143000" rtl="0" algn="l">
              <a:lnSpc>
                <a:spcPct val="90000"/>
              </a:lnSpc>
              <a:spcBef>
                <a:spcPts val="500"/>
              </a:spcBef>
              <a:spcAft>
                <a:spcPts val="0"/>
              </a:spcAft>
              <a:buClr>
                <a:schemeClr val="dk1"/>
              </a:buClr>
              <a:buSzPct val="100000"/>
              <a:buNone/>
            </a:pPr>
            <a:r>
              <a:t/>
            </a:r>
            <a:endParaRPr>
              <a:solidFill>
                <a:schemeClr val="lt1"/>
              </a:solidFill>
            </a:endParaRPr>
          </a:p>
          <a:p>
            <a:pPr indent="-87630" lvl="1" marL="685800" rtl="0" algn="l">
              <a:lnSpc>
                <a:spcPct val="90000"/>
              </a:lnSpc>
              <a:spcBef>
                <a:spcPts val="500"/>
              </a:spcBef>
              <a:spcAft>
                <a:spcPts val="0"/>
              </a:spcAft>
              <a:buClr>
                <a:schemeClr val="dk1"/>
              </a:buClr>
              <a:buSzPct val="100000"/>
              <a:buNone/>
            </a:pPr>
            <a:r>
              <a:t/>
            </a:r>
            <a:endParaRPr>
              <a:solidFill>
                <a:schemeClr val="lt1"/>
              </a:solidFill>
            </a:endParaRPr>
          </a:p>
        </p:txBody>
      </p:sp>
      <p:pic>
        <p:nvPicPr>
          <p:cNvPr id="125" name="Google Shape;125;p6"/>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129" name="Shape 129"/>
        <p:cNvGrpSpPr/>
        <p:nvPr/>
      </p:nvGrpSpPr>
      <p:grpSpPr>
        <a:xfrm>
          <a:off x="0" y="0"/>
          <a:ext cx="0" cy="0"/>
          <a:chOff x="0" y="0"/>
          <a:chExt cx="0" cy="0"/>
        </a:xfrm>
      </p:grpSpPr>
      <p:sp>
        <p:nvSpPr>
          <p:cNvPr id="130" name="Google Shape;13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FOS Open Scouting </a:t>
            </a:r>
            <a:endParaRPr/>
          </a:p>
        </p:txBody>
      </p:sp>
      <p:sp>
        <p:nvSpPr>
          <p:cNvPr id="131" name="Google Shape;131;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nl-BE">
                <a:solidFill>
                  <a:schemeClr val="lt1"/>
                </a:solidFill>
              </a:rPr>
              <a:t>Overkoepelende organisatie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Missie – waarden en normen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Gelijkwaardigheid</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Respect </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Inclusie</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Actief bijdragen aan eigen ontwikkeling</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Actief pluralisme </a:t>
            </a:r>
            <a:endParaRPr/>
          </a:p>
          <a:p>
            <a:pPr indent="-228600" lvl="2" marL="1143000" rtl="0" algn="l">
              <a:lnSpc>
                <a:spcPct val="90000"/>
              </a:lnSpc>
              <a:spcBef>
                <a:spcPts val="500"/>
              </a:spcBef>
              <a:spcAft>
                <a:spcPts val="0"/>
              </a:spcAft>
              <a:buClr>
                <a:schemeClr val="lt1"/>
              </a:buClr>
              <a:buSzPts val="2000"/>
              <a:buChar char="•"/>
            </a:pPr>
            <a:r>
              <a:rPr lang="nl-BE">
                <a:solidFill>
                  <a:schemeClr val="lt1"/>
                </a:solidFill>
              </a:rPr>
              <a:t>Uniek aan FOS </a:t>
            </a:r>
            <a:endParaRPr/>
          </a:p>
          <a:p>
            <a:pPr indent="-228600" lvl="2" marL="1143000" rtl="0" algn="l">
              <a:lnSpc>
                <a:spcPct val="90000"/>
              </a:lnSpc>
              <a:spcBef>
                <a:spcPts val="500"/>
              </a:spcBef>
              <a:spcAft>
                <a:spcPts val="0"/>
              </a:spcAft>
              <a:buClr>
                <a:schemeClr val="lt1"/>
              </a:buClr>
              <a:buSzPts val="2000"/>
              <a:buChar char="•"/>
            </a:pPr>
            <a:r>
              <a:rPr lang="nl-BE">
                <a:solidFill>
                  <a:schemeClr val="lt1"/>
                </a:solidFill>
              </a:rPr>
              <a:t>Omarming diversiteit</a:t>
            </a:r>
            <a:endParaRPr/>
          </a:p>
          <a:p>
            <a:pPr indent="-228600" lvl="2" marL="1143000" rtl="0" algn="l">
              <a:lnSpc>
                <a:spcPct val="90000"/>
              </a:lnSpc>
              <a:spcBef>
                <a:spcPts val="500"/>
              </a:spcBef>
              <a:spcAft>
                <a:spcPts val="0"/>
              </a:spcAft>
              <a:buClr>
                <a:schemeClr val="lt1"/>
              </a:buClr>
              <a:buSzPts val="2000"/>
              <a:buChar char="•"/>
            </a:pPr>
            <a:r>
              <a:rPr lang="nl-BE">
                <a:solidFill>
                  <a:schemeClr val="lt1"/>
                </a:solidFill>
              </a:rPr>
              <a:t>Iedereen welkom, los van identiteit, geloof, overtuiging, IQ, … </a:t>
            </a:r>
            <a:endParaRPr/>
          </a:p>
        </p:txBody>
      </p:sp>
      <p:pic>
        <p:nvPicPr>
          <p:cNvPr id="132" name="Google Shape;132;p7"/>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136" name="Shape 136"/>
        <p:cNvGrpSpPr/>
        <p:nvPr/>
      </p:nvGrpSpPr>
      <p:grpSpPr>
        <a:xfrm>
          <a:off x="0" y="0"/>
          <a:ext cx="0" cy="0"/>
          <a:chOff x="0" y="0"/>
          <a:chExt cx="0" cy="0"/>
        </a:xfrm>
      </p:grpSpPr>
      <p:sp>
        <p:nvSpPr>
          <p:cNvPr id="137" name="Google Shape;137;p8"/>
          <p:cNvSpPr txBox="1"/>
          <p:nvPr>
            <p:ph type="title"/>
          </p:nvPr>
        </p:nvSpPr>
        <p:spPr>
          <a:xfrm>
            <a:off x="557261" y="1709738"/>
            <a:ext cx="11064777"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Calibri"/>
              <a:buNone/>
            </a:pPr>
            <a:r>
              <a:rPr lang="nl-BE">
                <a:solidFill>
                  <a:schemeClr val="lt1"/>
                </a:solidFill>
              </a:rPr>
              <a:t>FOS Open Scouting         diversiteit!  </a:t>
            </a:r>
            <a:endParaRPr/>
          </a:p>
        </p:txBody>
      </p:sp>
      <p:sp>
        <p:nvSpPr>
          <p:cNvPr id="138" name="Google Shape;138;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888888"/>
              </a:buClr>
              <a:buSzPts val="2400"/>
              <a:buNone/>
            </a:pPr>
            <a:r>
              <a:t/>
            </a:r>
            <a:endParaRPr>
              <a:solidFill>
                <a:schemeClr val="lt1"/>
              </a:solidFill>
            </a:endParaRPr>
          </a:p>
        </p:txBody>
      </p:sp>
      <p:pic>
        <p:nvPicPr>
          <p:cNvPr id="139" name="Google Shape;139;p8"/>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pic>
        <p:nvPicPr>
          <p:cNvPr descr="Rainbow Heart Png" id="140" name="Google Shape;140;p8"/>
          <p:cNvPicPr preferRelativeResize="0"/>
          <p:nvPr/>
        </p:nvPicPr>
        <p:blipFill rotWithShape="1">
          <a:blip r:embed="rId4">
            <a:alphaModFix/>
          </a:blip>
          <a:srcRect b="0" l="0" r="0" t="0"/>
          <a:stretch/>
        </p:blipFill>
        <p:spPr>
          <a:xfrm>
            <a:off x="6805369" y="3472557"/>
            <a:ext cx="1116906" cy="11169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95C9C"/>
        </a:solidFill>
      </p:bgPr>
    </p:bg>
    <p:spTree>
      <p:nvGrpSpPr>
        <p:cNvPr id="144" name="Shape 144"/>
        <p:cNvGrpSpPr/>
        <p:nvPr/>
      </p:nvGrpSpPr>
      <p:grpSpPr>
        <a:xfrm>
          <a:off x="0" y="0"/>
          <a:ext cx="0" cy="0"/>
          <a:chOff x="0" y="0"/>
          <a:chExt cx="0" cy="0"/>
        </a:xfrm>
      </p:grpSpPr>
      <p:sp>
        <p:nvSpPr>
          <p:cNvPr id="145" name="Google Shape;145;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nl-BE">
                <a:solidFill>
                  <a:schemeClr val="lt1"/>
                </a:solidFill>
              </a:rPr>
              <a:t>155</a:t>
            </a:r>
            <a:r>
              <a:rPr baseline="30000" lang="nl-BE">
                <a:solidFill>
                  <a:schemeClr val="lt1"/>
                </a:solidFill>
              </a:rPr>
              <a:t>e</a:t>
            </a:r>
            <a:r>
              <a:rPr lang="nl-BE">
                <a:solidFill>
                  <a:schemeClr val="lt1"/>
                </a:solidFill>
              </a:rPr>
              <a:t> FOS De Feniks </a:t>
            </a:r>
            <a:endParaRPr/>
          </a:p>
        </p:txBody>
      </p:sp>
      <p:sp>
        <p:nvSpPr>
          <p:cNvPr id="146" name="Google Shape;146;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nl-BE">
                <a:solidFill>
                  <a:schemeClr val="lt1"/>
                </a:solidFill>
              </a:rPr>
              <a:t>Eenheid binnen FOS Open Scouting </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Scouts Zwalm</a:t>
            </a:r>
            <a:endParaRPr/>
          </a:p>
          <a:p>
            <a:pPr indent="-228600" lvl="1" marL="685800" rtl="0" algn="l">
              <a:lnSpc>
                <a:spcPct val="90000"/>
              </a:lnSpc>
              <a:spcBef>
                <a:spcPts val="500"/>
              </a:spcBef>
              <a:spcAft>
                <a:spcPts val="0"/>
              </a:spcAft>
              <a:buClr>
                <a:schemeClr val="lt1"/>
              </a:buClr>
              <a:buSzPts val="2400"/>
              <a:buChar char="•"/>
            </a:pPr>
            <a:r>
              <a:rPr lang="nl-BE">
                <a:solidFill>
                  <a:schemeClr val="lt1"/>
                </a:solidFill>
              </a:rPr>
              <a:t>Bestaat al 28 jaar!</a:t>
            </a:r>
            <a:endParaRPr/>
          </a:p>
          <a:p>
            <a:pPr indent="-228600" lvl="0" marL="228600" rtl="0" algn="l">
              <a:lnSpc>
                <a:spcPct val="90000"/>
              </a:lnSpc>
              <a:spcBef>
                <a:spcPts val="1000"/>
              </a:spcBef>
              <a:spcAft>
                <a:spcPts val="0"/>
              </a:spcAft>
              <a:buClr>
                <a:schemeClr val="lt1"/>
              </a:buClr>
              <a:buSzPts val="2800"/>
              <a:buChar char="•"/>
            </a:pPr>
            <a:r>
              <a:rPr lang="nl-BE">
                <a:solidFill>
                  <a:schemeClr val="lt1"/>
                </a:solidFill>
              </a:rPr>
              <a:t>Missie en visie FOS in dagelijkse werking</a:t>
            </a:r>
            <a:endParaRPr/>
          </a:p>
          <a:p>
            <a:pPr indent="-76200" lvl="1" marL="685800" rtl="0" algn="l">
              <a:lnSpc>
                <a:spcPct val="90000"/>
              </a:lnSpc>
              <a:spcBef>
                <a:spcPts val="500"/>
              </a:spcBef>
              <a:spcAft>
                <a:spcPts val="0"/>
              </a:spcAft>
              <a:buClr>
                <a:schemeClr val="dk1"/>
              </a:buClr>
              <a:buSzPts val="2400"/>
              <a:buNone/>
            </a:pPr>
            <a:r>
              <a:t/>
            </a:r>
            <a:endParaRPr>
              <a:solidFill>
                <a:schemeClr val="lt1"/>
              </a:solidFill>
            </a:endParaRPr>
          </a:p>
        </p:txBody>
      </p:sp>
      <p:pic>
        <p:nvPicPr>
          <p:cNvPr id="147" name="Google Shape;147;p9"/>
          <p:cNvPicPr preferRelativeResize="0"/>
          <p:nvPr/>
        </p:nvPicPr>
        <p:blipFill rotWithShape="1">
          <a:blip r:embed="rId3">
            <a:alphaModFix/>
          </a:blip>
          <a:srcRect b="0" l="0" r="0" t="0"/>
          <a:stretch/>
        </p:blipFill>
        <p:spPr>
          <a:xfrm>
            <a:off x="10259761" y="4938909"/>
            <a:ext cx="1932239" cy="18619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2019-10-04T06:25:32Z</dcterms:created>
  <dc:creator>arneboon@student.arteveldehs.be</dc:creator>
</cp:coreProperties>
</file>