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b98e2ef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b98e2ef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b98e2efb4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g3db98e2efb4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b98e2efb4_1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3db98e2efb4_1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b98e2efb4_1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3db98e2efb4_1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b98e2efb4_1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3db98e2efb4_1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b98e2efb4_1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3db98e2efb4_1_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b98e2efb4_1_4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db98e2efb4_1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b98e2efb4_1_4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3db98e2efb4_1_4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efeniks.com/?page_id=52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FFFFFF"/>
                </a:solidFill>
                <a:highlight>
                  <a:srgbClr val="195C9C"/>
                </a:highlight>
              </a:rPr>
              <a:t>Info Zomerkamp</a:t>
            </a:r>
            <a:endParaRPr>
              <a:solidFill>
                <a:srgbClr val="FFFFFF"/>
              </a:solidFill>
              <a:highlight>
                <a:srgbClr val="195C9C"/>
              </a:highlight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FFFFFF"/>
                </a:solidFill>
                <a:highlight>
                  <a:srgbClr val="195C9C"/>
                </a:highlight>
              </a:rPr>
              <a:t>Han-sur-Lesse</a:t>
            </a:r>
            <a:endParaRPr>
              <a:solidFill>
                <a:srgbClr val="FFFFFF"/>
              </a:solidFill>
              <a:highlight>
                <a:srgbClr val="195C9C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ZOMERKAMP!!!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Hét hoogtepunt van de eenheid in het scoutsjaar!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In de Ardennen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Slapen in tenten op veld, wassen in de rivier en jawel… ‘HUDO’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Met de trein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7 dagen voor bevers + welpen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10 dagen voor wolven, JVG’s en VG’s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Altijd prachtige ervaring!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Technieken behalen vindt hoofdzakelijk op zomerkamp plaats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821" y="3704182"/>
            <a:ext cx="1449180" cy="1396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857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“Kan mijn kind dat wel aan, 7 dagen overleven op een veld in tenten?”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471500" y="1026925"/>
            <a:ext cx="6326700" cy="28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b="1" lang="nl">
                <a:solidFill>
                  <a:schemeClr val="lt1"/>
                </a:solidFill>
              </a:rPr>
              <a:t>JA! </a:t>
            </a:r>
            <a:endParaRPr/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1841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</a:pPr>
            <a:r>
              <a:rPr lang="nl" sz="1500">
                <a:solidFill>
                  <a:schemeClr val="lt1"/>
                </a:solidFill>
              </a:rPr>
              <a:t>29 jaar de Feniks = al 29 schitterende zomerkampen (zelfs in 2020)</a:t>
            </a:r>
            <a:endParaRPr sz="1500"/>
          </a:p>
          <a:p>
            <a:pPr indent="-1841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</a:pPr>
            <a:r>
              <a:rPr lang="nl" sz="1500">
                <a:solidFill>
                  <a:schemeClr val="lt1"/>
                </a:solidFill>
              </a:rPr>
              <a:t>Leiding = ervaren en opgeleid</a:t>
            </a:r>
            <a:endParaRPr sz="1500">
              <a:solidFill>
                <a:schemeClr val="lt1"/>
              </a:solidFill>
            </a:endParaRPr>
          </a:p>
          <a:p>
            <a:pPr indent="-1587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nl" sz="1500">
                <a:solidFill>
                  <a:schemeClr val="lt1"/>
                </a:solidFill>
              </a:rPr>
              <a:t>tenten leiding in de buurt </a:t>
            </a:r>
            <a:endParaRPr sz="1500"/>
          </a:p>
          <a:p>
            <a:pPr indent="-1841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</a:pPr>
            <a:r>
              <a:rPr lang="nl" sz="1500">
                <a:solidFill>
                  <a:schemeClr val="lt1"/>
                </a:solidFill>
              </a:rPr>
              <a:t>Trucjes voor heimwee </a:t>
            </a:r>
            <a:endParaRPr sz="1500"/>
          </a:p>
          <a:p>
            <a:pPr indent="-1841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</a:pPr>
            <a:r>
              <a:rPr lang="nl" sz="1500">
                <a:solidFill>
                  <a:schemeClr val="lt1"/>
                </a:solidFill>
              </a:rPr>
              <a:t>GOEDE AFSPRAKEN binnen leiding en organisatie </a:t>
            </a:r>
            <a:endParaRPr sz="1500"/>
          </a:p>
          <a:p>
            <a:pPr indent="-1778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</a:pPr>
            <a:r>
              <a:rPr lang="nl" sz="1500">
                <a:solidFill>
                  <a:schemeClr val="lt1"/>
                </a:solidFill>
              </a:rPr>
              <a:t>Iedereen wordt geacht verantwoordelijk te zijn</a:t>
            </a:r>
            <a:endParaRPr sz="1500"/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821" y="3704182"/>
            <a:ext cx="1449180" cy="1396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Dag op kamp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628650" y="951163"/>
            <a:ext cx="7886700" cy="4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8278" lvl="1" marL="5207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08u00: leiding wekt de kinderen 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08u30: ontbijt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09u30: klaarmaken voor verzameling, orde in de tent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09u45: verzameling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10u00: ochtendactiviteit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12u30: middageten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13u30: siësta </a:t>
            </a:r>
            <a:endParaRPr sz="1595">
              <a:solidFill>
                <a:schemeClr val="lt1"/>
              </a:solidFill>
            </a:endParaRPr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14u30: middagactiviteit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16u00: vieruurtje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16u30: middagactiviteit 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18u30: avondeten 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19u30: afwas 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20u00: pyjama aan, kampvuur, avondactiviteit</a:t>
            </a:r>
            <a:endParaRPr sz="1595"/>
          </a:p>
          <a:p>
            <a:pPr indent="-1882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21u00: slapen</a:t>
            </a:r>
            <a:endParaRPr sz="1595">
              <a:solidFill>
                <a:schemeClr val="lt1"/>
              </a:solidFill>
            </a:endParaRPr>
          </a:p>
          <a:p>
            <a:pPr indent="-213678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965"/>
              <a:buChar char="○"/>
            </a:pPr>
            <a:r>
              <a:rPr lang="nl" sz="1595">
                <a:solidFill>
                  <a:schemeClr val="lt1"/>
                </a:solidFill>
              </a:rPr>
              <a:t>Opmerking: kampuur! Klok een uurtje terug =&gt; donker bij kampvuur</a:t>
            </a:r>
            <a:endParaRPr sz="1595">
              <a:solidFill>
                <a:schemeClr val="lt1"/>
              </a:solidFill>
            </a:endParaRPr>
          </a:p>
          <a:p>
            <a:pPr indent="0" lvl="1" marL="342900" rtl="0" algn="l">
              <a:lnSpc>
                <a:spcPct val="7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665"/>
              <a:buNone/>
            </a:pPr>
            <a:r>
              <a:t/>
            </a:r>
            <a:endParaRPr sz="1395">
              <a:solidFill>
                <a:schemeClr val="lt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821" y="3704182"/>
            <a:ext cx="1449180" cy="139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825" y="1824025"/>
            <a:ext cx="2506874" cy="188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Leiding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628650" y="1093573"/>
            <a:ext cx="7886700" cy="3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Zie </a:t>
            </a:r>
            <a:r>
              <a:rPr lang="nl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website</a:t>
            </a:r>
            <a:r>
              <a:rPr lang="nl">
                <a:solidFill>
                  <a:schemeClr val="lt1"/>
                </a:solidFill>
              </a:rPr>
              <a:t> 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</a:pPr>
            <a:r>
              <a:rPr lang="nl">
                <a:solidFill>
                  <a:schemeClr val="lt1"/>
                </a:solidFill>
              </a:rPr>
              <a:t>Eerste aanspreekpunt = takleider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nl">
                <a:solidFill>
                  <a:schemeClr val="lt1"/>
                </a:solidFill>
              </a:rPr>
              <a:t>Bevers: </a:t>
            </a:r>
            <a:r>
              <a:rPr b="0" i="0" lang="nl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Voorzichtige Beermarter</a:t>
            </a:r>
            <a:br>
              <a:rPr lang="nl">
                <a:solidFill>
                  <a:schemeClr val="lt1"/>
                </a:solidFill>
              </a:rPr>
            </a:br>
            <a:r>
              <a:rPr lang="nl">
                <a:solidFill>
                  <a:schemeClr val="lt1"/>
                </a:solidFill>
              </a:rPr>
              <a:t>🡪 Xander</a:t>
            </a:r>
            <a:endParaRPr>
              <a:solidFill>
                <a:schemeClr val="lt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nl">
                <a:solidFill>
                  <a:schemeClr val="lt1"/>
                </a:solidFill>
              </a:rPr>
              <a:t>Welpen: </a:t>
            </a:r>
            <a:r>
              <a:rPr b="0" i="0" lang="nl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Ijverige Axis</a:t>
            </a:r>
            <a:br>
              <a:rPr lang="nl">
                <a:solidFill>
                  <a:schemeClr val="lt1"/>
                </a:solidFill>
              </a:rPr>
            </a:br>
            <a:r>
              <a:rPr lang="nl">
                <a:solidFill>
                  <a:schemeClr val="lt1"/>
                </a:solidFill>
              </a:rPr>
              <a:t>🡪 Arthur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nl">
                <a:solidFill>
                  <a:schemeClr val="lt1"/>
                </a:solidFill>
              </a:rPr>
              <a:t>Wolven: </a:t>
            </a:r>
            <a:r>
              <a:rPr b="0" i="0" lang="nl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Nonchalante Spinaap</a:t>
            </a:r>
            <a:endParaRPr>
              <a:solidFill>
                <a:schemeClr val="lt1"/>
              </a:solidFill>
            </a:endParaRPr>
          </a:p>
          <a:p>
            <a:pPr indent="0" lvl="1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">
                <a:solidFill>
                  <a:schemeClr val="lt1"/>
                </a:solidFill>
              </a:rPr>
              <a:t>   🡪 Lander</a:t>
            </a:r>
            <a:endParaRPr>
              <a:solidFill>
                <a:schemeClr val="lt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nl">
                <a:solidFill>
                  <a:schemeClr val="lt1"/>
                </a:solidFill>
              </a:rPr>
              <a:t>JVG’s: </a:t>
            </a:r>
            <a:r>
              <a:rPr b="0" i="0" lang="nl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Opgetogen Kunec</a:t>
            </a:r>
            <a:br>
              <a:rPr lang="nl">
                <a:solidFill>
                  <a:schemeClr val="lt1"/>
                </a:solidFill>
              </a:rPr>
            </a:br>
            <a:r>
              <a:rPr lang="nl">
                <a:solidFill>
                  <a:schemeClr val="lt1"/>
                </a:solidFill>
              </a:rPr>
              <a:t>🡪 Maité</a:t>
            </a:r>
            <a:endParaRPr>
              <a:solidFill>
                <a:schemeClr val="lt1"/>
              </a:solidFill>
            </a:endParaRPr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nl">
                <a:solidFill>
                  <a:schemeClr val="lt1"/>
                </a:solidFill>
              </a:rPr>
              <a:t>VG’s: </a:t>
            </a:r>
            <a:r>
              <a:rPr b="0" i="0" lang="nl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Stoutmoedige Sifaka</a:t>
            </a:r>
            <a:br>
              <a:rPr lang="nl">
                <a:solidFill>
                  <a:schemeClr val="lt1"/>
                </a:solidFill>
              </a:rPr>
            </a:br>
            <a:r>
              <a:rPr lang="nl">
                <a:solidFill>
                  <a:schemeClr val="lt1"/>
                </a:solidFill>
              </a:rPr>
              <a:t>🡪 Seppe</a:t>
            </a:r>
            <a:endParaRPr>
              <a:solidFill>
                <a:schemeClr val="lt1"/>
              </a:solidFill>
            </a:endParaRPr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6350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90" name="Google Shape;90;p18"/>
          <p:cNvCxnSpPr/>
          <p:nvPr/>
        </p:nvCxnSpPr>
        <p:spPr>
          <a:xfrm flipH="1" rot="10800000">
            <a:off x="4498258" y="872435"/>
            <a:ext cx="2124300" cy="1107000"/>
          </a:xfrm>
          <a:prstGeom prst="curvedConnector3">
            <a:avLst>
              <a:gd fmla="val 57984" name="adj1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1" name="Google Shape;91;p18"/>
          <p:cNvCxnSpPr/>
          <p:nvPr/>
        </p:nvCxnSpPr>
        <p:spPr>
          <a:xfrm flipH="1" rot="10800000">
            <a:off x="3413309" y="2001466"/>
            <a:ext cx="2454000" cy="5202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" name="Google Shape;92;p18"/>
          <p:cNvCxnSpPr/>
          <p:nvPr/>
        </p:nvCxnSpPr>
        <p:spPr>
          <a:xfrm flipH="1" rot="10800000">
            <a:off x="4365523" y="2621864"/>
            <a:ext cx="2305200" cy="445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3" name="Google Shape;93;p18"/>
          <p:cNvCxnSpPr/>
          <p:nvPr/>
        </p:nvCxnSpPr>
        <p:spPr>
          <a:xfrm>
            <a:off x="3974690" y="4208035"/>
            <a:ext cx="2738100" cy="47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4" name="Google Shape;94;p18"/>
          <p:cNvCxnSpPr/>
          <p:nvPr/>
        </p:nvCxnSpPr>
        <p:spPr>
          <a:xfrm flipH="1" rot="10800000">
            <a:off x="3716593" y="3290712"/>
            <a:ext cx="2300100" cy="3717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95" name="Google Shape;9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5497" y="406829"/>
            <a:ext cx="1216898" cy="121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5653" y="3519185"/>
            <a:ext cx="1156583" cy="1156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1691" y="1997301"/>
            <a:ext cx="1147212" cy="114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6641" y="2775297"/>
            <a:ext cx="1216898" cy="121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28632" y="1185167"/>
            <a:ext cx="1229788" cy="121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/>
          <p:nvPr/>
        </p:nvSpPr>
        <p:spPr>
          <a:xfrm flipH="1" rot="10800000">
            <a:off x="0" y="-452536"/>
            <a:ext cx="8211000" cy="2834400"/>
          </a:xfrm>
          <a:prstGeom prst="snip1Rect">
            <a:avLst>
              <a:gd fmla="val 50000" name="adj"/>
            </a:avLst>
          </a:prstGeom>
          <a:solidFill>
            <a:srgbClr val="1C327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fbeelding met Menselijk gezicht, kleding, persoon, bril&#10;&#10;Automatisch gegenereerde beschrijving"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6596" y="1132554"/>
            <a:ext cx="1404299" cy="140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3608" y="870818"/>
            <a:ext cx="1296572" cy="1282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persoon, Menselijk gezicht, kleding, person&#10;&#10;Automatisch gegenereerde beschrijving" id="107" name="Google Shape;10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6514" y="12969"/>
            <a:ext cx="1293657" cy="129365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(A)EL-team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72300" y="1380052"/>
            <a:ext cx="8771700" cy="26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3991" lvl="0" marL="1778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98"/>
              <a:buChar char="●"/>
            </a:pPr>
            <a:r>
              <a:rPr lang="nl" sz="2155">
                <a:solidFill>
                  <a:schemeClr val="lt1"/>
                </a:solidFill>
              </a:rPr>
              <a:t>Organisatorische vragen = eenheidsleiders (EL)</a:t>
            </a:r>
            <a:endParaRPr sz="2155"/>
          </a:p>
          <a:p>
            <a:pPr indent="-200343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Char char="○"/>
            </a:pPr>
            <a:r>
              <a:rPr lang="nl" sz="1965">
                <a:solidFill>
                  <a:schemeClr val="lt1"/>
                </a:solidFill>
              </a:rPr>
              <a:t>Schrandere Newfoundlander</a:t>
            </a:r>
            <a:endParaRPr sz="1965"/>
          </a:p>
          <a:p>
            <a:pPr indent="-200343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Char char="○"/>
            </a:pPr>
            <a:r>
              <a:rPr b="0" i="0" lang="nl" sz="196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Ijverige Axis</a:t>
            </a:r>
            <a:endParaRPr sz="1965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</a:pPr>
            <a:r>
              <a:t/>
            </a:r>
            <a:endParaRPr sz="2155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98"/>
              <a:buNone/>
            </a:pPr>
            <a:r>
              <a:rPr lang="nl" sz="2155">
                <a:solidFill>
                  <a:schemeClr val="lt1"/>
                </a:solidFill>
              </a:rPr>
              <a:t>Ondersteuning van de EL 🡪 4 AEL’s</a:t>
            </a:r>
            <a:endParaRPr sz="2155">
              <a:solidFill>
                <a:schemeClr val="lt1"/>
              </a:solidFill>
            </a:endParaRPr>
          </a:p>
          <a:p>
            <a:pPr indent="-200343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Char char="○"/>
            </a:pPr>
            <a:r>
              <a:rPr lang="nl" sz="1965">
                <a:solidFill>
                  <a:schemeClr val="lt1"/>
                </a:solidFill>
              </a:rPr>
              <a:t>Snuggere Hathi</a:t>
            </a:r>
            <a:endParaRPr sz="1965">
              <a:solidFill>
                <a:schemeClr val="lt1"/>
              </a:solidFill>
            </a:endParaRPr>
          </a:p>
          <a:p>
            <a:pPr indent="-200343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Char char="○"/>
            </a:pPr>
            <a:r>
              <a:rPr lang="nl" sz="1965">
                <a:solidFill>
                  <a:schemeClr val="lt1"/>
                </a:solidFill>
              </a:rPr>
              <a:t>Goedhartig Zeepaardje</a:t>
            </a:r>
            <a:endParaRPr sz="1965"/>
          </a:p>
          <a:p>
            <a:pPr indent="-200343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Char char="○"/>
            </a:pPr>
            <a:r>
              <a:rPr lang="nl" sz="1965">
                <a:solidFill>
                  <a:schemeClr val="lt1"/>
                </a:solidFill>
              </a:rPr>
              <a:t>Integere Sarus</a:t>
            </a:r>
            <a:endParaRPr sz="1965">
              <a:solidFill>
                <a:schemeClr val="lt1"/>
              </a:solidFill>
            </a:endParaRPr>
          </a:p>
          <a:p>
            <a:pPr indent="-200343" lvl="1" marL="52070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55"/>
              <a:buChar char="○"/>
            </a:pPr>
            <a:r>
              <a:rPr lang="nl" sz="1965">
                <a:solidFill>
                  <a:schemeClr val="lt1"/>
                </a:solidFill>
              </a:rPr>
              <a:t>Loszinnige Schorpioen</a:t>
            </a:r>
            <a:endParaRPr sz="1965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98"/>
              <a:buNone/>
            </a:pPr>
            <a:r>
              <a:rPr lang="nl" sz="2155">
                <a:solidFill>
                  <a:schemeClr val="lt1"/>
                </a:solidFill>
              </a:rPr>
              <a:t>Contactgegevens op de site</a:t>
            </a:r>
            <a:endParaRPr sz="2155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</a:pPr>
            <a:r>
              <a:t/>
            </a:r>
            <a:endParaRPr sz="2155">
              <a:solidFill>
                <a:schemeClr val="lt1"/>
              </a:solidFill>
            </a:endParaRPr>
          </a:p>
          <a:p>
            <a:pPr indent="-381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</a:pPr>
            <a:r>
              <a:t/>
            </a:r>
            <a:endParaRPr sz="2155">
              <a:solidFill>
                <a:schemeClr val="lt1"/>
              </a:solidFill>
            </a:endParaRPr>
          </a:p>
          <a:p>
            <a:pPr indent="-381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</a:pPr>
            <a:r>
              <a:t/>
            </a:r>
            <a:endParaRPr sz="2155">
              <a:solidFill>
                <a:schemeClr val="lt1"/>
              </a:solidFill>
            </a:endParaRPr>
          </a:p>
          <a:p>
            <a:pPr indent="-38100" lvl="0" marL="17780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98"/>
              <a:buNone/>
            </a:pPr>
            <a:r>
              <a:t/>
            </a:r>
            <a:endParaRPr sz="2155">
              <a:solidFill>
                <a:schemeClr val="lt1"/>
              </a:solidFill>
            </a:endParaRPr>
          </a:p>
          <a:p>
            <a:pPr indent="-38100" lvl="0" marL="177800" rtl="0" algn="l">
              <a:lnSpc>
                <a:spcPct val="7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998"/>
              <a:buNone/>
            </a:pPr>
            <a:r>
              <a:t/>
            </a:r>
            <a:endParaRPr sz="2155">
              <a:solidFill>
                <a:schemeClr val="lt1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4821" y="3704182"/>
            <a:ext cx="1449180" cy="1396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Menselijk gezicht, persoon, kleding, glimlach&#10;&#10;Automatisch gegenereerde beschrijving" id="111" name="Google Shape;11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0630" y="2071821"/>
            <a:ext cx="1293657" cy="129365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8365" y="2964514"/>
            <a:ext cx="1327041" cy="129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82263" y="3800075"/>
            <a:ext cx="1318537" cy="1293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nl">
                <a:solidFill>
                  <a:schemeClr val="lt1"/>
                </a:solidFill>
              </a:rPr>
              <a:t>Bezoekdag!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471504" y="1026930"/>
            <a:ext cx="7902300" cy="3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07328" lvl="1" marL="5207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65"/>
              <a:buChar char="○"/>
            </a:pPr>
            <a:r>
              <a:rPr lang="nl" sz="1895">
                <a:solidFill>
                  <a:schemeClr val="lt1"/>
                </a:solidFill>
              </a:rPr>
              <a:t>Barbecue: hotdogs, hamburger, pasta, groentjes</a:t>
            </a:r>
            <a:endParaRPr sz="1895">
              <a:solidFill>
                <a:schemeClr val="lt1"/>
              </a:solidFill>
            </a:endParaRPr>
          </a:p>
          <a:p>
            <a:pPr indent="-183833" lvl="1" marL="5207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95"/>
              <a:buChar char="○"/>
            </a:pPr>
            <a:r>
              <a:rPr lang="nl" sz="1895">
                <a:solidFill>
                  <a:schemeClr val="lt1"/>
                </a:solidFill>
              </a:rPr>
              <a:t>inschrijven </a:t>
            </a:r>
            <a:endParaRPr sz="1895">
              <a:solidFill>
                <a:schemeClr val="lt1"/>
              </a:solidFill>
            </a:endParaRPr>
          </a:p>
          <a:p>
            <a:pPr indent="-183833" lvl="1" marL="5207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95"/>
              <a:buChar char="○"/>
            </a:pPr>
            <a:r>
              <a:rPr lang="nl" sz="1895">
                <a:solidFill>
                  <a:schemeClr val="lt1"/>
                </a:solidFill>
              </a:rPr>
              <a:t>kampbrief</a:t>
            </a:r>
            <a:endParaRPr sz="1895">
              <a:solidFill>
                <a:schemeClr val="lt1"/>
              </a:solidFill>
            </a:endParaRPr>
          </a:p>
          <a:p>
            <a:pPr indent="0" lvl="1" marL="342900" rtl="0" algn="l">
              <a:lnSpc>
                <a:spcPct val="7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1665"/>
              <a:buFont typeface="Arial"/>
              <a:buNone/>
            </a:pPr>
            <a:r>
              <a:t/>
            </a:r>
            <a:endParaRPr sz="1695">
              <a:solidFill>
                <a:schemeClr val="lt1"/>
              </a:solidFill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821" y="3704182"/>
            <a:ext cx="1449180" cy="139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525" y="2571750"/>
            <a:ext cx="3396326" cy="191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7845" y="2497826"/>
            <a:ext cx="3106549" cy="205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5C9C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471504" y="1026930"/>
            <a:ext cx="7902300" cy="3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5207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95">
              <a:solidFill>
                <a:schemeClr val="lt1"/>
              </a:solidFill>
            </a:endParaRPr>
          </a:p>
          <a:p>
            <a:pPr indent="0" lvl="1" marL="342900" rtl="0" algn="l">
              <a:lnSpc>
                <a:spcPct val="70000"/>
              </a:lnSpc>
              <a:spcBef>
                <a:spcPts val="400"/>
              </a:spcBef>
              <a:spcAft>
                <a:spcPts val="1200"/>
              </a:spcAft>
              <a:buNone/>
            </a:pPr>
            <a:r>
              <a:t/>
            </a:r>
            <a:endParaRPr sz="1495">
              <a:solidFill>
                <a:schemeClr val="lt1"/>
              </a:solidFill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4821" y="3704182"/>
            <a:ext cx="1449180" cy="1396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025" y="1901225"/>
            <a:ext cx="2047900" cy="307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7780" y="2377650"/>
            <a:ext cx="1975925" cy="26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4924" y="2711975"/>
            <a:ext cx="3392851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900" y="0"/>
            <a:ext cx="4434098" cy="24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116525"/>
            <a:ext cx="4327276" cy="22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